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6" r:id="rId10"/>
    <p:sldId id="29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8288000" cy="10287000"/>
  <p:notesSz cx="6858000" cy="9144000"/>
  <p:embeddedFontLst>
    <p:embeddedFont>
      <p:font typeface="Gmarket Sans Bold" panose="020B0600000101010101" charset="-127"/>
      <p:bold r:id="rId44"/>
    </p:embeddedFont>
    <p:embeddedFont>
      <p:font typeface="NanumBarunGothic Bold" panose="020B0600000101010101" charset="-127"/>
      <p:bold r:id="rId45"/>
    </p:embeddedFont>
    <p:embeddedFont>
      <p:font typeface="NanumSquare Bold" panose="020B0600000101010101" charset="-127"/>
      <p:bold r:id="rId46"/>
    </p:embeddedFont>
    <p:embeddedFont>
      <p:font typeface="NanumSquare ExtraBold" panose="020B0600000101010101" charset="-127"/>
      <p:bold r:id="rId47"/>
    </p:embeddedFont>
    <p:embeddedFont>
      <p:font typeface="NanumSquare Regular" panose="020B0600000101010101" charset="-127"/>
      <p:regular r:id="rId48"/>
    </p:embeddedFont>
    <p:embeddedFont>
      <p:font typeface="Noto Sans CJK KR Bold" panose="020B0600000101010101" charset="-127"/>
      <p:bold r:id="rId49"/>
    </p:embeddedFont>
    <p:embeddedFont>
      <p:font typeface="Noto Sans CJK KR Medium" panose="020B0600000101010101" charset="-127"/>
      <p:bold r:id="rId50"/>
    </p:embeddedFont>
    <p:embeddedFont>
      <p:font typeface="Noto Sans CJK KR Regular" panose="020B0600000101010101" charset="-127"/>
      <p:regular r:id="rId51"/>
    </p:embeddedFont>
    <p:embeddedFont>
      <p:font typeface="Pretendard Black" panose="020B0600000101010101" charset="-127"/>
      <p:bold r:id="rId52"/>
    </p:embeddedFont>
    <p:embeddedFont>
      <p:font typeface="Pretendard Bold" panose="020B0600000101010101" charset="-127"/>
      <p:bold r:id="rId53"/>
    </p:embeddedFont>
    <p:embeddedFont>
      <p:font typeface="Pretendard Regular" panose="020B0600000101010101" charset="-127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0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진호 임" userId="f74bd46933c6385f" providerId="LiveId" clId="{1339D2DF-D977-4784-A685-2DE14402619F}"/>
    <pc:docChg chg="undo custSel modSld">
      <pc:chgData name="진호 임" userId="f74bd46933c6385f" providerId="LiveId" clId="{1339D2DF-D977-4784-A685-2DE14402619F}" dt="2025-07-18T08:24:21.970" v="15" actId="1076"/>
      <pc:docMkLst>
        <pc:docMk/>
      </pc:docMkLst>
      <pc:sldChg chg="modSp mod">
        <pc:chgData name="진호 임" userId="f74bd46933c6385f" providerId="LiveId" clId="{1339D2DF-D977-4784-A685-2DE14402619F}" dt="2025-07-18T08:24:21.970" v="15" actId="1076"/>
        <pc:sldMkLst>
          <pc:docMk/>
          <pc:sldMk cId="0" sldId="287"/>
        </pc:sldMkLst>
        <pc:spChg chg="mod">
          <ac:chgData name="진호 임" userId="f74bd46933c6385f" providerId="LiveId" clId="{1339D2DF-D977-4784-A685-2DE14402619F}" dt="2025-07-09T02:28:13.138" v="12" actId="1076"/>
          <ac:spMkLst>
            <pc:docMk/>
            <pc:sldMk cId="0" sldId="287"/>
            <ac:spMk id="13" creationId="{00000000-0000-0000-0000-000000000000}"/>
          </ac:spMkLst>
        </pc:spChg>
        <pc:spChg chg="mod">
          <ac:chgData name="진호 임" userId="f74bd46933c6385f" providerId="LiveId" clId="{1339D2DF-D977-4784-A685-2DE14402619F}" dt="2025-07-09T02:27:52.281" v="7" actId="1076"/>
          <ac:spMkLst>
            <pc:docMk/>
            <pc:sldMk cId="0" sldId="287"/>
            <ac:spMk id="20" creationId="{00000000-0000-0000-0000-000000000000}"/>
          </ac:spMkLst>
        </pc:spChg>
        <pc:spChg chg="mod">
          <ac:chgData name="진호 임" userId="f74bd46933c6385f" providerId="LiveId" clId="{1339D2DF-D977-4784-A685-2DE14402619F}" dt="2025-07-09T02:28:23.119" v="14" actId="1076"/>
          <ac:spMkLst>
            <pc:docMk/>
            <pc:sldMk cId="0" sldId="287"/>
            <ac:spMk id="22" creationId="{00000000-0000-0000-0000-000000000000}"/>
          </ac:spMkLst>
        </pc:spChg>
        <pc:spChg chg="mod">
          <ac:chgData name="진호 임" userId="f74bd46933c6385f" providerId="LiveId" clId="{1339D2DF-D977-4784-A685-2DE14402619F}" dt="2025-07-09T02:27:28.908" v="0" actId="20577"/>
          <ac:spMkLst>
            <pc:docMk/>
            <pc:sldMk cId="0" sldId="287"/>
            <ac:spMk id="23" creationId="{00000000-0000-0000-0000-000000000000}"/>
          </ac:spMkLst>
        </pc:spChg>
        <pc:picChg chg="mod">
          <ac:chgData name="진호 임" userId="f74bd46933c6385f" providerId="LiveId" clId="{1339D2DF-D977-4784-A685-2DE14402619F}" dt="2025-07-09T02:28:16.484" v="13" actId="14100"/>
          <ac:picMkLst>
            <pc:docMk/>
            <pc:sldMk cId="0" sldId="287"/>
            <ac:picMk id="9" creationId="{00000000-0000-0000-0000-000000000000}"/>
          </ac:picMkLst>
        </pc:picChg>
        <pc:picChg chg="mod">
          <ac:chgData name="진호 임" userId="f74bd46933c6385f" providerId="LiveId" clId="{1339D2DF-D977-4784-A685-2DE14402619F}" dt="2025-07-09T02:28:02.329" v="9" actId="1076"/>
          <ac:picMkLst>
            <pc:docMk/>
            <pc:sldMk cId="0" sldId="287"/>
            <ac:picMk id="12" creationId="{00000000-0000-0000-0000-000000000000}"/>
          </ac:picMkLst>
        </pc:picChg>
        <pc:picChg chg="mod">
          <ac:chgData name="진호 임" userId="f74bd46933c6385f" providerId="LiveId" clId="{1339D2DF-D977-4784-A685-2DE14402619F}" dt="2025-07-18T08:24:21.970" v="15" actId="1076"/>
          <ac:picMkLst>
            <pc:docMk/>
            <pc:sldMk cId="0" sldId="287"/>
            <ac:picMk id="14" creationId="{00000000-0000-0000-0000-000000000000}"/>
          </ac:picMkLst>
        </pc:picChg>
        <pc:picChg chg="mod">
          <ac:chgData name="진호 임" userId="f74bd46933c6385f" providerId="LiveId" clId="{1339D2DF-D977-4784-A685-2DE14402619F}" dt="2025-07-09T02:27:41.363" v="5" actId="1076"/>
          <ac:picMkLst>
            <pc:docMk/>
            <pc:sldMk cId="0" sldId="287"/>
            <ac:picMk id="18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7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6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8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png"/><Relationship Id="rId7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7.png"/><Relationship Id="rId7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5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7.png"/><Relationship Id="rId7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7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7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71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12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8.png"/><Relationship Id="rId9" Type="http://schemas.openxmlformats.org/officeDocument/2006/relationships/image" Target="../media/image77.png"/><Relationship Id="rId1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.png"/><Relationship Id="rId7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7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1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.png"/><Relationship Id="rId7" Type="http://schemas.openxmlformats.org/officeDocument/2006/relationships/image" Target="../media/image9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8.png"/><Relationship Id="rId9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9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7.png"/><Relationship Id="rId7" Type="http://schemas.openxmlformats.org/officeDocument/2006/relationships/image" Target="../media/image1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8.png"/><Relationship Id="rId9" Type="http://schemas.openxmlformats.org/officeDocument/2006/relationships/image" Target="../media/image1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3" Type="http://schemas.openxmlformats.org/officeDocument/2006/relationships/image" Target="../media/image7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8.png"/><Relationship Id="rId9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7.png"/><Relationship Id="rId7" Type="http://schemas.openxmlformats.org/officeDocument/2006/relationships/image" Target="../media/image1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8.png"/><Relationship Id="rId9" Type="http://schemas.openxmlformats.org/officeDocument/2006/relationships/image" Target="../media/image1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7.png"/><Relationship Id="rId7" Type="http://schemas.openxmlformats.org/officeDocument/2006/relationships/image" Target="../media/image1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8.png"/><Relationship Id="rId9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7.png"/><Relationship Id="rId7" Type="http://schemas.openxmlformats.org/officeDocument/2006/relationships/image" Target="../media/image1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8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8.png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4859000" y="6896100"/>
            <a:ext cx="3644900" cy="364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-3238500" y="-3175000"/>
            <a:ext cx="9766300" cy="97663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" name="TextBox 5"/>
          <p:cNvSpPr txBox="1"/>
          <p:nvPr/>
        </p:nvSpPr>
        <p:spPr>
          <a:xfrm>
            <a:off x="228600" y="2476500"/>
            <a:ext cx="17932400" cy="391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1000" b="0" i="0" u="none" strike="noStrike" spc="-1000">
                <a:solidFill>
                  <a:srgbClr val="3A4CA8"/>
                </a:solidFill>
                <a:latin typeface="Noto Sans CJK KR Bold"/>
              </a:rPr>
              <a:t>       Overnight.AI : </a:t>
            </a:r>
          </a:p>
          <a:p>
            <a:pPr lvl="0" algn="ctr">
              <a:lnSpc>
                <a:spcPct val="116199"/>
              </a:lnSpc>
            </a:pPr>
            <a:r>
              <a:rPr lang="en-US" sz="11000" b="0" i="0" u="none" strike="noStrike" spc="-1000">
                <a:solidFill>
                  <a:srgbClr val="3A4CA8"/>
                </a:solidFill>
                <a:latin typeface="Noto Sans CJK KR Bold"/>
              </a:rPr>
              <a:t>AI </a:t>
            </a:r>
            <a:r>
              <a:rPr lang="ko-KR" sz="11000" b="0" i="0" u="none" strike="noStrike" spc="-1000">
                <a:solidFill>
                  <a:srgbClr val="3A4CA8"/>
                </a:solidFill>
                <a:ea typeface="Noto Sans CJK KR Bold"/>
              </a:rPr>
              <a:t>기반</a:t>
            </a:r>
            <a:r>
              <a:rPr lang="en-US" sz="11000" b="0" i="0" u="none" strike="noStrike" spc="-1000">
                <a:solidFill>
                  <a:srgbClr val="3A4CA8"/>
                </a:solidFill>
                <a:latin typeface="Noto Sans CJK KR Bold"/>
              </a:rPr>
              <a:t> </a:t>
            </a:r>
            <a:r>
              <a:rPr lang="ko-KR" sz="11000" b="0" i="0" u="none" strike="noStrike" spc="-1000">
                <a:solidFill>
                  <a:srgbClr val="3A4CA8"/>
                </a:solidFill>
                <a:ea typeface="Noto Sans CJK KR Bold"/>
              </a:rPr>
              <a:t>발표</a:t>
            </a:r>
            <a:r>
              <a:rPr lang="en-US" sz="11000" b="0" i="0" u="none" strike="noStrike" spc="-1000">
                <a:solidFill>
                  <a:srgbClr val="3A4CA8"/>
                </a:solidFill>
                <a:latin typeface="Noto Sans CJK KR Bold"/>
              </a:rPr>
              <a:t> </a:t>
            </a:r>
            <a:r>
              <a:rPr lang="ko-KR" sz="11000" b="0" i="0" u="none" strike="noStrike" spc="-1000">
                <a:solidFill>
                  <a:srgbClr val="3A4CA8"/>
                </a:solidFill>
                <a:ea typeface="Noto Sans CJK KR Bold"/>
              </a:rPr>
              <a:t>자동</a:t>
            </a:r>
            <a:r>
              <a:rPr lang="en-US" sz="11000" b="0" i="0" u="none" strike="noStrike" spc="-1000">
                <a:solidFill>
                  <a:srgbClr val="3A4CA8"/>
                </a:solidFill>
                <a:latin typeface="Noto Sans CJK KR Bold"/>
              </a:rPr>
              <a:t> </a:t>
            </a:r>
            <a:r>
              <a:rPr lang="ko-KR" sz="11000" b="0" i="0" u="none" strike="noStrike" spc="-1000">
                <a:solidFill>
                  <a:srgbClr val="3A4CA8"/>
                </a:solidFill>
                <a:ea typeface="Noto Sans CJK KR Bold"/>
              </a:rPr>
              <a:t>평가</a:t>
            </a:r>
            <a:r>
              <a:rPr lang="en-US" sz="11000" b="0" i="0" u="none" strike="noStrike" spc="-1000">
                <a:solidFill>
                  <a:srgbClr val="3A4CA8"/>
                </a:solidFill>
                <a:latin typeface="Noto Sans CJK KR Bold"/>
              </a:rPr>
              <a:t> </a:t>
            </a:r>
            <a:r>
              <a:rPr lang="ko-KR" sz="11000" b="0" i="0" u="none" strike="noStrike" spc="-1000">
                <a:solidFill>
                  <a:srgbClr val="3A4CA8"/>
                </a:solidFill>
                <a:ea typeface="Noto Sans CJK KR Bold"/>
              </a:rPr>
              <a:t>시스템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0" y="2755900"/>
            <a:ext cx="1574800" cy="15748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8077200"/>
            <a:ext cx="16192500" cy="1054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35100" y="8382000"/>
            <a:ext cx="15417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1" i="0" u="none" strike="noStrike" spc="100" dirty="0" err="1">
                <a:solidFill>
                  <a:srgbClr val="000000"/>
                </a:solidFill>
                <a:ea typeface="Noto Sans CJK KR Medium"/>
              </a:rPr>
              <a:t>컴퓨터소프트웨어공학과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Noto Sans CJK KR Medium"/>
              </a:rPr>
              <a:t>  |  </a:t>
            </a:r>
            <a:r>
              <a:rPr lang="en-US" sz="2400" b="1" i="0" u="none" strike="noStrike" spc="100" dirty="0">
                <a:solidFill>
                  <a:srgbClr val="ED7585"/>
                </a:solidFill>
                <a:latin typeface="Noto Sans CJK KR Medium"/>
              </a:rPr>
              <a:t>20212979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Noto Sans CJK KR Medium"/>
              </a:rPr>
              <a:t> </a:t>
            </a:r>
            <a:r>
              <a:rPr lang="ko-KR" sz="2400" b="1" i="0" u="none" strike="noStrike" spc="100" dirty="0">
                <a:solidFill>
                  <a:srgbClr val="2E3D86"/>
                </a:solidFill>
                <a:ea typeface="Noto Sans CJK KR Medium"/>
              </a:rPr>
              <a:t>임진호</a:t>
            </a:r>
            <a:r>
              <a:rPr lang="en-US" sz="2400" b="1" i="0" u="none" strike="noStrike" spc="100" dirty="0">
                <a:solidFill>
                  <a:srgbClr val="2E3D86"/>
                </a:solidFill>
                <a:latin typeface="Noto Sans CJK KR Medium"/>
              </a:rPr>
              <a:t>,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en-US" sz="2400" b="1" i="0" u="none" strike="noStrike" spc="100" dirty="0">
                <a:solidFill>
                  <a:srgbClr val="ED7585"/>
                </a:solidFill>
                <a:latin typeface="Noto Sans CJK KR Medium"/>
              </a:rPr>
              <a:t>20212977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400" b="1" i="0" u="none" strike="noStrike" spc="100" dirty="0">
                <a:solidFill>
                  <a:srgbClr val="2E3D86"/>
                </a:solidFill>
                <a:ea typeface="Noto Sans CJK KR Medium"/>
              </a:rPr>
              <a:t>이규찬</a:t>
            </a:r>
            <a:r>
              <a:rPr lang="en-US" sz="2400" b="1" i="0" u="none" strike="noStrike" spc="100" dirty="0">
                <a:solidFill>
                  <a:srgbClr val="2E3D86"/>
                </a:solidFill>
                <a:latin typeface="Noto Sans CJK KR Medium"/>
              </a:rPr>
              <a:t>,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en-US" sz="2400" b="1" i="0" u="none" strike="noStrike" spc="100" dirty="0">
                <a:solidFill>
                  <a:srgbClr val="ED7585"/>
                </a:solidFill>
                <a:latin typeface="Noto Sans CJK KR Medium"/>
              </a:rPr>
              <a:t>20223100</a:t>
            </a:r>
            <a:r>
              <a:rPr lang="en-US" sz="2400" b="1" i="0" u="none" strike="noStrike" spc="100" dirty="0">
                <a:solidFill>
                  <a:srgbClr val="000000"/>
                </a:solidFill>
                <a:latin typeface="Noto Sans CJK KR Medium"/>
              </a:rPr>
              <a:t> </a:t>
            </a:r>
            <a:r>
              <a:rPr lang="ko-KR" sz="2400" b="1" i="0" u="none" strike="noStrike" spc="100" dirty="0" err="1">
                <a:solidFill>
                  <a:srgbClr val="2E3D86"/>
                </a:solidFill>
                <a:ea typeface="Noto Sans CJK KR Medium"/>
              </a:rPr>
              <a:t>임태종</a:t>
            </a:r>
            <a:r>
              <a:rPr lang="en-US" sz="2400" b="1" i="0" u="none" strike="noStrike" spc="100" dirty="0">
                <a:solidFill>
                  <a:srgbClr val="2E3D86"/>
                </a:solidFill>
                <a:latin typeface="Noto Sans CJK KR Medium"/>
              </a:rPr>
              <a:t>, </a:t>
            </a:r>
            <a:r>
              <a:rPr lang="en-US" sz="2400" b="1" i="0" u="none" strike="noStrike" spc="100" dirty="0">
                <a:solidFill>
                  <a:srgbClr val="ED7585"/>
                </a:solidFill>
                <a:latin typeface="Noto Sans CJK KR Medium"/>
              </a:rPr>
              <a:t>20233065 </a:t>
            </a:r>
            <a:r>
              <a:rPr lang="ko-KR" sz="2400" b="1" i="0" u="none" strike="noStrike" spc="100" dirty="0">
                <a:solidFill>
                  <a:srgbClr val="2E3D86"/>
                </a:solidFill>
                <a:ea typeface="Noto Sans CJK KR Medium"/>
              </a:rPr>
              <a:t>이지민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5400" y="7429500"/>
            <a:ext cx="2997200" cy="850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6896100" y="7581900"/>
            <a:ext cx="44958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3300" b="1" i="0" u="none" strike="noStrike">
                <a:solidFill>
                  <a:srgbClr val="2E3D86"/>
                </a:solidFill>
                <a:ea typeface="Noto Sans CJK KR Medium"/>
              </a:rPr>
              <a:t>무박</a:t>
            </a:r>
            <a:r>
              <a:rPr lang="en-US" sz="3300" b="1" i="0" u="none" strike="noStrike">
                <a:solidFill>
                  <a:srgbClr val="2E3D86"/>
                </a:solidFill>
                <a:latin typeface="Noto Sans CJK KR Medium"/>
              </a:rPr>
              <a:t>2</a:t>
            </a:r>
            <a:r>
              <a:rPr lang="ko-KR" sz="3300" b="1" i="0" u="none" strike="noStrike">
                <a:solidFill>
                  <a:srgbClr val="2E3D86"/>
                </a:solidFill>
                <a:ea typeface="Noto Sans CJK KR Medium"/>
              </a:rPr>
              <a:t>일</a:t>
            </a:r>
            <a:r>
              <a:rPr lang="en-US" sz="3300" b="1" i="0" u="none" strike="noStrike">
                <a:solidFill>
                  <a:srgbClr val="2E3D86"/>
                </a:solidFill>
                <a:latin typeface="Noto Sans CJK KR Medium"/>
              </a:rPr>
              <a:t> </a:t>
            </a:r>
            <a:r>
              <a:rPr lang="ko-KR" sz="3300" b="1" i="0" u="none" strike="noStrike">
                <a:solidFill>
                  <a:srgbClr val="2E3D86"/>
                </a:solidFill>
                <a:ea typeface="Noto Sans CJK KR Medium"/>
              </a:rPr>
              <a:t>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5969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95123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" y="21082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300" y="6057900"/>
            <a:ext cx="8255000" cy="233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2260600"/>
            <a:ext cx="7150100" cy="34163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185900" y="584200"/>
            <a:ext cx="318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02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문제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정의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해결방안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67300" y="787400"/>
            <a:ext cx="8153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선정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배경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74300" y="6896114"/>
            <a:ext cx="6794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정확도와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신뢰도가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검증된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STT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2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기술로</a:t>
            </a:r>
          </a:p>
          <a:p>
            <a:pPr lvl="0" algn="l">
              <a:lnSpc>
                <a:spcPct val="99600"/>
              </a:lnSpc>
            </a:pPr>
            <a:r>
              <a:rPr lang="ko-KR" sz="2700" b="1" i="0" u="none" strike="noStrike" dirty="0">
                <a:solidFill>
                  <a:srgbClr val="D94925"/>
                </a:solidFill>
                <a:ea typeface="Pretendard Regular"/>
              </a:rPr>
              <a:t>해외</a:t>
            </a:r>
            <a:r>
              <a:rPr lang="en-US" sz="2700" b="1" i="0" u="none" strike="noStrike" dirty="0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2700" b="1" i="0" u="none" strike="noStrike" dirty="0">
                <a:solidFill>
                  <a:srgbClr val="D94925"/>
                </a:solidFill>
                <a:ea typeface="Pretendard Regular"/>
              </a:rPr>
              <a:t>연구에서도</a:t>
            </a:r>
            <a:r>
              <a:rPr lang="en-US" sz="2700" b="1" i="0" u="none" strike="noStrike" dirty="0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2700" b="1" i="0" u="none" strike="noStrike" dirty="0">
                <a:solidFill>
                  <a:srgbClr val="D94925"/>
                </a:solidFill>
                <a:ea typeface="Pretendard Regular"/>
              </a:rPr>
              <a:t>활용</a:t>
            </a:r>
            <a:r>
              <a:rPr lang="en-US" sz="2700" b="1" i="0" u="none" strike="noStrike" dirty="0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2700" b="1" i="0" u="none" strike="noStrike" dirty="0">
                <a:solidFill>
                  <a:srgbClr val="D94925"/>
                </a:solidFill>
                <a:ea typeface="Pretendard Regular"/>
              </a:rPr>
              <a:t>가능성</a:t>
            </a:r>
            <a:r>
              <a:rPr lang="en-US" sz="2700" b="1" i="0" u="none" strike="noStrike" dirty="0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2700" b="1" i="0" u="none" strike="noStrike" dirty="0">
                <a:solidFill>
                  <a:srgbClr val="D94925"/>
                </a:solidFill>
                <a:ea typeface="Pretendard Regular"/>
              </a:rPr>
              <a:t>입증</a:t>
            </a:r>
            <a:r>
              <a:rPr lang="ko-KR" sz="2700" b="0" i="0" u="none" strike="noStrike" dirty="0">
                <a:solidFill>
                  <a:srgbClr val="000000"/>
                </a:solidFill>
                <a:ea typeface="Pretendard Regular"/>
              </a:rPr>
              <a:t>됨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000" y="8686800"/>
            <a:ext cx="5969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도시샤대학교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Michael McGuire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교수팀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연구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(2025)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0A3AF4F-F5EB-0645-54D6-047B38CD2D97}"/>
              </a:ext>
            </a:extLst>
          </p:cNvPr>
          <p:cNvCxnSpPr>
            <a:cxnSpLocks/>
          </p:cNvCxnSpPr>
          <p:nvPr/>
        </p:nvCxnSpPr>
        <p:spPr>
          <a:xfrm>
            <a:off x="9385300" y="7340614"/>
            <a:ext cx="685800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AF5690-0225-0001-5F40-044526576209}"/>
              </a:ext>
            </a:extLst>
          </p:cNvPr>
          <p:cNvSpPr/>
          <p:nvPr/>
        </p:nvSpPr>
        <p:spPr>
          <a:xfrm>
            <a:off x="10206264" y="6718314"/>
            <a:ext cx="6858000" cy="1244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185900" y="584200"/>
            <a:ext cx="318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02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문제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정의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해결방안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67300" y="558800"/>
            <a:ext cx="8153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해결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방안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200" y="2590800"/>
            <a:ext cx="9258300" cy="5588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3213100"/>
            <a:ext cx="6426200" cy="4445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318500" y="3530600"/>
            <a:ext cx="9207500" cy="379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• AI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음성을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텍스트로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변환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(STT)</a:t>
            </a:r>
          </a:p>
          <a:p>
            <a:pPr lvl="0" algn="l">
              <a:lnSpc>
                <a:spcPct val="106240"/>
              </a:lnSpc>
            </a:pPr>
            <a:endParaRPr lang="en-US" sz="3300" b="0" i="0" u="none" strike="noStrike">
              <a:solidFill>
                <a:srgbClr val="000000"/>
              </a:solidFill>
              <a:latin typeface="Pretendard Regular"/>
            </a:endParaRPr>
          </a:p>
          <a:p>
            <a:pPr lvl="0" algn="l">
              <a:lnSpc>
                <a:spcPct val="10624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사전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입력된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기준에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생성</a:t>
            </a:r>
          </a:p>
          <a:p>
            <a:pPr lvl="0" algn="l">
              <a:lnSpc>
                <a:spcPct val="10624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0624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결과는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PDF,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엑셀로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저장되어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편리한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기록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관리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10624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0624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발표자는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피드백을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실력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반복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향상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826000" y="4495800"/>
            <a:ext cx="88519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800" b="0" i="0" u="none" strike="noStrike">
                <a:solidFill>
                  <a:srgbClr val="000000"/>
                </a:solidFill>
                <a:latin typeface="Pretendard Black"/>
              </a:rPr>
              <a:t>3. </a:t>
            </a:r>
            <a:r>
              <a:rPr lang="ko-KR" sz="7800" b="0" i="0" u="none" strike="noStrike">
                <a:solidFill>
                  <a:srgbClr val="000000"/>
                </a:solidFill>
                <a:ea typeface="Pretendard Black"/>
              </a:rPr>
              <a:t>기술</a:t>
            </a:r>
            <a:r>
              <a:rPr lang="en-US" sz="78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Black"/>
              </a:rPr>
              <a:t>스택</a:t>
            </a:r>
            <a:r>
              <a:rPr lang="en-US" sz="78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7800" b="0" i="0" u="none" strike="noStrike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>
                <a:solidFill>
                  <a:srgbClr val="000000"/>
                </a:solidFill>
                <a:ea typeface="Pretendard Black"/>
              </a:rPr>
              <a:t>구조도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35100" y="596900"/>
            <a:ext cx="322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03 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구조도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429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2710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8542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708400"/>
            <a:ext cx="1282700" cy="546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781800" y="4876800"/>
            <a:ext cx="1282700" cy="546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135100" y="596900"/>
            <a:ext cx="322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03 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구조도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7800" y="508000"/>
            <a:ext cx="523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시스템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아키텍쳐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6200" y="2679700"/>
            <a:ext cx="5270500" cy="3797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6200" y="5676900"/>
            <a:ext cx="52705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752600" y="4165600"/>
            <a:ext cx="30226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3251200" y="4229100"/>
            <a:ext cx="33020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4445000"/>
            <a:ext cx="1054100" cy="1054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7900" y="4445000"/>
            <a:ext cx="1054100" cy="1054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8600" y="4445000"/>
            <a:ext cx="1054100" cy="1066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8000" y="5207000"/>
            <a:ext cx="520700" cy="2540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727700" y="4724400"/>
            <a:ext cx="241300" cy="21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200" b="1" i="0" u="none" strike="noStrike">
                <a:solidFill>
                  <a:srgbClr val="EACE00"/>
                </a:solidFill>
                <a:latin typeface="Pretendard Black"/>
              </a:rPr>
              <a:t>. . 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651500" y="5143500"/>
            <a:ext cx="4191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>
                <a:solidFill>
                  <a:srgbClr val="FFFFFF"/>
                </a:solidFill>
                <a:latin typeface="Noto Sans CJK KR Regular"/>
              </a:rPr>
              <a:t>JS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76700" y="2425700"/>
            <a:ext cx="1638300" cy="1638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152900" y="3644900"/>
            <a:ext cx="15367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00" b="0" i="0" u="none" strike="noStrike" spc="-300">
                <a:solidFill>
                  <a:srgbClr val="000000"/>
                </a:solidFill>
                <a:latin typeface="NanumSquare Bold"/>
              </a:rPr>
              <a:t>Streamlit</a:t>
            </a: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3200" y="3149600"/>
            <a:ext cx="1689100" cy="16891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549400" y="4775200"/>
            <a:ext cx="15240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Python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590800" y="5740400"/>
            <a:ext cx="27559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100" b="0" i="0" u="none" strike="noStrike">
                <a:solidFill>
                  <a:srgbClr val="2E3D86"/>
                </a:solidFill>
                <a:latin typeface="NanumSquare ExtraBold"/>
              </a:rPr>
              <a:t>Client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312400" y="3289300"/>
            <a:ext cx="27559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100" b="0" i="0" u="none" strike="noStrike">
                <a:solidFill>
                  <a:srgbClr val="3A4CA8"/>
                </a:solidFill>
                <a:latin typeface="NanumSquare ExtraBold"/>
              </a:rPr>
              <a:t>Server</a:t>
            </a: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0400" y="2679700"/>
            <a:ext cx="5270500" cy="37973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0400" y="5676900"/>
            <a:ext cx="5270500" cy="38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8699500" y="4165600"/>
            <a:ext cx="3022600" cy="38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800000">
            <a:off x="10198100" y="4229100"/>
            <a:ext cx="3302000" cy="381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9537700" y="5740400"/>
            <a:ext cx="2755900" cy="72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100" b="0" i="0" u="none" strike="noStrike">
                <a:solidFill>
                  <a:srgbClr val="2E3D86"/>
                </a:solidFill>
                <a:latin typeface="NanumSquare ExtraBold"/>
              </a:rPr>
              <a:t>Server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31600" y="2895600"/>
            <a:ext cx="635000" cy="6096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6300" y="3505200"/>
            <a:ext cx="1625600" cy="520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328400" y="4445000"/>
            <a:ext cx="1028700" cy="10287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31200" y="3175000"/>
            <a:ext cx="1816100" cy="15367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8686800" y="4826000"/>
            <a:ext cx="1130300" cy="58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NanumSquare Bold"/>
              </a:rPr>
              <a:t>Flask</a:t>
            </a:r>
          </a:p>
        </p:txBody>
      </p:sp>
      <p:pic>
        <p:nvPicPr>
          <p:cNvPr id="40" name="Picture 4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252700" y="3632200"/>
            <a:ext cx="1701800" cy="17653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252700" y="4965700"/>
            <a:ext cx="1701800" cy="25400"/>
          </a:xfrm>
          <a:prstGeom prst="rect">
            <a:avLst/>
          </a:prstGeom>
        </p:spPr>
      </p:pic>
      <p:sp>
        <p:nvSpPr>
          <p:cNvPr id="42" name="TextBox 42"/>
          <p:cNvSpPr txBox="1"/>
          <p:nvPr/>
        </p:nvSpPr>
        <p:spPr>
          <a:xfrm>
            <a:off x="15341600" y="5003800"/>
            <a:ext cx="14986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2E3D86"/>
                </a:solidFill>
                <a:latin typeface="NanumSquare ExtraBold"/>
              </a:rPr>
              <a:t>Open AI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735300" y="3759200"/>
            <a:ext cx="736600" cy="7366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5354300" y="4597400"/>
            <a:ext cx="1485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anumSquare Bold"/>
              </a:rPr>
              <a:t>Chat GPT-4.0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6" name="Picture 4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02400" y="6934200"/>
            <a:ext cx="1854200" cy="17653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502400" y="8229600"/>
            <a:ext cx="1854200" cy="25400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6604000" y="8280400"/>
            <a:ext cx="1638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>
                <a:solidFill>
                  <a:srgbClr val="2E3D86"/>
                </a:solidFill>
                <a:ea typeface="NanumSquare ExtraBold"/>
              </a:rPr>
              <a:t>저장소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51" name="TextBox 51"/>
          <p:cNvSpPr txBox="1"/>
          <p:nvPr/>
        </p:nvSpPr>
        <p:spPr>
          <a:xfrm>
            <a:off x="6756400" y="7874000"/>
            <a:ext cx="5334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anumSquare Bold"/>
              </a:rPr>
              <a:t>PDF</a:t>
            </a:r>
          </a:p>
        </p:txBody>
      </p:sp>
      <p:pic>
        <p:nvPicPr>
          <p:cNvPr id="52" name="Picture 5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92900" y="7124700"/>
            <a:ext cx="660400" cy="6604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31100" y="7137400"/>
            <a:ext cx="635000" cy="635000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7581900" y="7874000"/>
            <a:ext cx="533400" cy="266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500" b="0" i="0" u="none" strike="noStrike">
                <a:solidFill>
                  <a:srgbClr val="000000"/>
                </a:solidFill>
                <a:latin typeface="NanumSquare Bold"/>
              </a:rPr>
              <a:t>Excel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124700" y="3314700"/>
            <a:ext cx="660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anumSquare Bold"/>
              </a:rPr>
              <a:t>요청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7124700" y="5461000"/>
            <a:ext cx="660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anumSquare Bold"/>
              </a:rPr>
              <a:t>응답</a:t>
            </a:r>
          </a:p>
        </p:txBody>
      </p:sp>
      <p:pic>
        <p:nvPicPr>
          <p:cNvPr id="58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28700" y="3708400"/>
            <a:ext cx="1282700" cy="5461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3728700" y="4876800"/>
            <a:ext cx="1282700" cy="5461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8040000">
            <a:off x="8445500" y="6921500"/>
            <a:ext cx="1282700" cy="546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-8040000">
            <a:off x="5118100" y="6934200"/>
            <a:ext cx="1282700" cy="546100"/>
          </a:xfrm>
          <a:prstGeom prst="rect">
            <a:avLst/>
          </a:prstGeom>
        </p:spPr>
      </p:pic>
      <p:sp>
        <p:nvSpPr>
          <p:cNvPr id="62" name="TextBox 62"/>
          <p:cNvSpPr txBox="1"/>
          <p:nvPr/>
        </p:nvSpPr>
        <p:spPr>
          <a:xfrm>
            <a:off x="14071600" y="3314700"/>
            <a:ext cx="660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anumSquare Bold"/>
              </a:rPr>
              <a:t>요청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4071600" y="5461000"/>
            <a:ext cx="660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anumSquare Bold"/>
              </a:rPr>
              <a:t>응답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9258300" y="7226300"/>
            <a:ext cx="660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anumSquare Bold"/>
              </a:rPr>
              <a:t>저장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5105400" y="7353300"/>
            <a:ext cx="660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0" i="0" u="none" strike="noStrike">
                <a:solidFill>
                  <a:srgbClr val="000000"/>
                </a:solidFill>
                <a:ea typeface="NanumSquare Bold"/>
              </a:rPr>
              <a:t>제공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429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2710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8542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900" y="3035300"/>
            <a:ext cx="14795500" cy="420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3949700"/>
            <a:ext cx="3860800" cy="2260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00" y="7454900"/>
            <a:ext cx="14605000" cy="157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800" y="7810500"/>
            <a:ext cx="11366500" cy="850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35100" y="596900"/>
            <a:ext cx="322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03 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구조도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64200" y="431800"/>
            <a:ext cx="69469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- Streamlit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96000" y="3416300"/>
            <a:ext cx="9779000" cy="342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• Python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기반의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프론트엔드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프레임워크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설치와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코드만으로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오디오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출력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컴포넌트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• AI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기능과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시연이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필요한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프로젝트에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적합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9500" y="7975600"/>
            <a:ext cx="16637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예시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18100" y="2184400"/>
            <a:ext cx="7848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1" i="0" u="none" strike="noStrike">
                <a:solidFill>
                  <a:srgbClr val="D94925"/>
                </a:solidFill>
                <a:latin typeface="Pretendard Regular"/>
              </a:rPr>
              <a:t>Streamlit - </a:t>
            </a:r>
            <a:r>
              <a:rPr lang="ko-KR" sz="3100" b="1" i="0" u="none" strike="noStrike">
                <a:solidFill>
                  <a:srgbClr val="D94925"/>
                </a:solidFill>
                <a:ea typeface="Pretendard Regular"/>
              </a:rPr>
              <a:t>빠르고</a:t>
            </a:r>
            <a:r>
              <a:rPr lang="en-US" sz="3100" b="1" i="0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D94925"/>
                </a:solidFill>
                <a:ea typeface="Pretendard Regular"/>
              </a:rPr>
              <a:t>간편한</a:t>
            </a:r>
            <a:r>
              <a:rPr lang="en-US" sz="3100" b="1" i="0" u="none" strike="noStrike">
                <a:solidFill>
                  <a:srgbClr val="D94925"/>
                </a:solidFill>
                <a:latin typeface="Pretendard Regular"/>
              </a:rPr>
              <a:t> Python </a:t>
            </a:r>
            <a:r>
              <a:rPr lang="ko-KR" sz="3100" b="1" i="0" u="none" strike="noStrike">
                <a:solidFill>
                  <a:srgbClr val="D94925"/>
                </a:solidFill>
                <a:ea typeface="Pretendard Regular"/>
              </a:rPr>
              <a:t>웹</a:t>
            </a:r>
            <a:r>
              <a:rPr lang="en-US" sz="3100" b="1" i="0" u="none" strike="noStrike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D94925"/>
                </a:solidFill>
                <a:ea typeface="Pretendard Regular"/>
              </a:rPr>
              <a:t>프레임워크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429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2710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8542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1993900"/>
            <a:ext cx="8140700" cy="2781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300" y="2387600"/>
            <a:ext cx="1905000" cy="1905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8300" y="4127500"/>
            <a:ext cx="8140700" cy="2781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79700" y="4559300"/>
            <a:ext cx="1905000" cy="190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800" y="6527800"/>
            <a:ext cx="8445500" cy="257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135100" y="596900"/>
            <a:ext cx="322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03 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구조도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1750" y="533400"/>
            <a:ext cx="123317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 dirty="0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6500" b="0" i="0" u="none" strike="noStrike" spc="-700" dirty="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 dirty="0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altLang="ko-KR" sz="6500" b="0" i="0" u="none" strike="noStrike" spc="-700" dirty="0">
                <a:solidFill>
                  <a:srgbClr val="000000"/>
                </a:solidFill>
                <a:ea typeface="NanumSquare ExtraBold"/>
              </a:rPr>
              <a:t> </a:t>
            </a:r>
            <a:r>
              <a:rPr lang="en-US" sz="6500" b="0" i="0" u="none" strike="noStrike" spc="-700" dirty="0">
                <a:solidFill>
                  <a:srgbClr val="000000"/>
                </a:solidFill>
                <a:latin typeface="NanumSquare ExtraBold"/>
              </a:rPr>
              <a:t> -  HTML/CSS/JavaScript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7600" y="6845300"/>
            <a:ext cx="1905000" cy="19050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5600" y="8216900"/>
            <a:ext cx="952500" cy="4572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905000" y="7404100"/>
            <a:ext cx="419100" cy="304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1700" b="1" i="0" u="none" strike="noStrike">
                <a:solidFill>
                  <a:srgbClr val="EACE00"/>
                </a:solidFill>
                <a:latin typeface="Pretendard Black"/>
              </a:rPr>
              <a:t>. . 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79600" y="8267700"/>
            <a:ext cx="7239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Noto Sans CJK KR Regular"/>
              </a:rPr>
              <a:t>JS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251200" y="2514600"/>
            <a:ext cx="5486400" cy="177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웹페이지의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뼈대를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만드는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언어</a:t>
            </a:r>
          </a:p>
          <a:p>
            <a:pPr lvl="0" algn="l">
              <a:lnSpc>
                <a:spcPct val="1411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입력창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요소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l">
              <a:lnSpc>
                <a:spcPct val="1411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구조를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설계할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90100" y="4686300"/>
            <a:ext cx="57658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HTML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구조를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예쁘게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꾸며주는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언어</a:t>
            </a:r>
          </a:p>
          <a:p>
            <a:pPr lvl="0" algn="l">
              <a:lnSpc>
                <a:spcPct val="1411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색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여백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등을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지정해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디자인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완성</a:t>
            </a:r>
          </a:p>
          <a:p>
            <a:pPr lvl="0" algn="l">
              <a:lnSpc>
                <a:spcPct val="1411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  Streamlit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한정된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스타일을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보완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87700" y="6946900"/>
            <a:ext cx="6032500" cy="1727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2900" b="0" i="0" u="none" strike="noStrike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웹페이지에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동작과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반응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  <a:p>
            <a:pPr lvl="0" algn="l">
              <a:lnSpc>
                <a:spcPct val="1411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클릭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녹음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시작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인터랙션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담당</a:t>
            </a:r>
          </a:p>
          <a:p>
            <a:pPr lvl="0" algn="l">
              <a:lnSpc>
                <a:spcPct val="1411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  Streamlit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부족한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부분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보완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429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2710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8542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8500" y="3035300"/>
            <a:ext cx="14566900" cy="5613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4711700"/>
            <a:ext cx="2641600" cy="2362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135100" y="596900"/>
            <a:ext cx="322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03 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구조도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02400" y="520700"/>
            <a:ext cx="55245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- Flask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19800" y="3314700"/>
            <a:ext cx="9575800" cy="4838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Python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기반의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경량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프레임워크</a:t>
            </a:r>
          </a:p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최소한의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코드로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en-US" sz="3200" b="0" i="0" u="none" strike="noStrike" dirty="0" err="1">
                <a:solidFill>
                  <a:srgbClr val="000000"/>
                </a:solidFill>
                <a:latin typeface="Pretendard Regular"/>
              </a:rPr>
              <a:t>Streamlit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과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분리된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 err="1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서버로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분담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Whisper, GPT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고성능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호출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분산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처리에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적합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파이썬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라이브러리와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통합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용이</a:t>
            </a:r>
          </a:p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REST API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오디오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처리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75500" y="2209800"/>
            <a:ext cx="40132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1" i="0" u="none" strike="noStrike">
                <a:solidFill>
                  <a:srgbClr val="3F62FF"/>
                </a:solidFill>
                <a:latin typeface="Pretendard Regular"/>
              </a:rPr>
              <a:t>Flask – </a:t>
            </a:r>
            <a:r>
              <a:rPr lang="ko-KR" sz="3100" b="1" i="0" u="none" strike="noStrike">
                <a:solidFill>
                  <a:srgbClr val="3F62FF"/>
                </a:solidFill>
                <a:ea typeface="Pretendard Regular"/>
              </a:rPr>
              <a:t>백엔드</a:t>
            </a:r>
            <a:r>
              <a:rPr lang="en-US" sz="3100" b="1" i="0" u="none" strike="noStrike">
                <a:solidFill>
                  <a:srgbClr val="3F62FF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3F62FF"/>
                </a:solidFill>
                <a:ea typeface="Pretendard Regular"/>
              </a:rPr>
              <a:t>서버</a:t>
            </a:r>
            <a:r>
              <a:rPr lang="en-US" sz="3100" b="1" i="0" u="none" strike="noStrike">
                <a:solidFill>
                  <a:srgbClr val="3F62FF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3F62FF"/>
                </a:solidFill>
                <a:ea typeface="Pretendard Regular"/>
              </a:rPr>
              <a:t>구축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429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2710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8542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6300" y="3759200"/>
            <a:ext cx="14528800" cy="3848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300" y="4318000"/>
            <a:ext cx="2730500" cy="2730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135100" y="596900"/>
            <a:ext cx="322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03 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구조도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27800" y="520700"/>
            <a:ext cx="5435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- JSON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91300" y="2235200"/>
            <a:ext cx="5181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1" i="0" u="none" strike="noStrike">
                <a:solidFill>
                  <a:srgbClr val="7A5BA6"/>
                </a:solidFill>
                <a:latin typeface="Pretendard Regular"/>
              </a:rPr>
              <a:t>Json – </a:t>
            </a:r>
            <a:r>
              <a:rPr lang="ko-KR" sz="3100" b="1" i="0" u="none" strike="noStrike">
                <a:solidFill>
                  <a:srgbClr val="7A5BA6"/>
                </a:solidFill>
                <a:ea typeface="Pretendard Regular"/>
              </a:rPr>
              <a:t>데이터</a:t>
            </a:r>
            <a:r>
              <a:rPr lang="en-US" sz="3100" b="1" i="0" u="none" strike="noStrike">
                <a:solidFill>
                  <a:srgbClr val="7A5BA6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7A5BA6"/>
                </a:solidFill>
                <a:ea typeface="Pretendard Regular"/>
              </a:rPr>
              <a:t>저장</a:t>
            </a:r>
            <a:r>
              <a:rPr lang="en-US" sz="3100" b="1" i="0" u="none" strike="noStrike">
                <a:solidFill>
                  <a:srgbClr val="7A5BA6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7A5BA6"/>
                </a:solidFill>
                <a:ea typeface="Pretendard Regular"/>
              </a:rPr>
              <a:t>및</a:t>
            </a:r>
            <a:r>
              <a:rPr lang="en-US" sz="3100" b="1" i="0" u="none" strike="noStrike">
                <a:solidFill>
                  <a:srgbClr val="7A5BA6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7A5BA6"/>
                </a:solidFill>
                <a:ea typeface="Pretendard Regular"/>
              </a:rPr>
              <a:t>전달</a:t>
            </a:r>
            <a:r>
              <a:rPr lang="en-US" sz="3100" b="1" i="0" u="none" strike="noStrike">
                <a:solidFill>
                  <a:srgbClr val="7A5BA6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7A5BA6"/>
                </a:solidFill>
                <a:ea typeface="Pretendard Regular"/>
              </a:rPr>
              <a:t>형식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11900" y="4381500"/>
            <a:ext cx="9486900" cy="228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프론트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전송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저장에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점수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등을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 err="1">
                <a:solidFill>
                  <a:srgbClr val="000000"/>
                </a:solidFill>
                <a:ea typeface="Pretendard Regular"/>
              </a:rPr>
              <a:t>구조화하여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처리</a:t>
            </a:r>
          </a:p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가독성이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높고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파싱이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쉬워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REST API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통신에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적합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429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2710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8542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683000"/>
            <a:ext cx="7315200" cy="449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600" y="2997200"/>
            <a:ext cx="7924800" cy="586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3657600"/>
            <a:ext cx="7315200" cy="4699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2997200"/>
            <a:ext cx="7899400" cy="5867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35100" y="596900"/>
            <a:ext cx="322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03 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구조도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27800" y="520700"/>
            <a:ext cx="5435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- JSON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6700" y="2133600"/>
            <a:ext cx="18288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1" i="0" u="none" strike="noStrike">
                <a:solidFill>
                  <a:srgbClr val="7A5BA6"/>
                </a:solidFill>
                <a:latin typeface="Pretendard Regular"/>
              </a:rPr>
              <a:t>Json  </a:t>
            </a:r>
            <a:r>
              <a:rPr lang="ko-KR" sz="3100" b="1" i="0" u="none" strike="noStrike">
                <a:solidFill>
                  <a:srgbClr val="7A5BA6"/>
                </a:solidFill>
                <a:ea typeface="Pretendard Regular"/>
              </a:rPr>
              <a:t>예시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429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2710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8542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900" y="3644900"/>
            <a:ext cx="14566900" cy="4445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900" y="4787900"/>
            <a:ext cx="1181100" cy="1130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6800" y="5918200"/>
            <a:ext cx="3009900" cy="977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135100" y="596900"/>
            <a:ext cx="322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03 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구조도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24500" y="482600"/>
            <a:ext cx="7226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- WhisperAI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42000" y="2247900"/>
            <a:ext cx="66929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18A8F1"/>
                </a:solidFill>
                <a:latin typeface="Pretendard Regular"/>
              </a:rPr>
              <a:t>Whisper – </a:t>
            </a:r>
            <a:r>
              <a:rPr lang="ko-KR" sz="3100" b="0" i="0" u="none" strike="noStrike">
                <a:solidFill>
                  <a:srgbClr val="18A8F1"/>
                </a:solidFill>
                <a:ea typeface="Pretendard Regular"/>
              </a:rPr>
              <a:t>오디오를</a:t>
            </a:r>
            <a:r>
              <a:rPr lang="en-US" sz="3100" b="0" i="0" u="none" strike="noStrike">
                <a:solidFill>
                  <a:srgbClr val="18A8F1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18A8F1"/>
                </a:solidFill>
                <a:ea typeface="Pretendard Regular"/>
              </a:rPr>
              <a:t>텍스트로</a:t>
            </a:r>
            <a:r>
              <a:rPr lang="en-US" sz="3100" b="0" i="0" u="none" strike="noStrike">
                <a:solidFill>
                  <a:srgbClr val="18A8F1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18A8F1"/>
                </a:solidFill>
                <a:ea typeface="Pretendard Regular"/>
              </a:rPr>
              <a:t>변환</a:t>
            </a:r>
            <a:r>
              <a:rPr lang="en-US" sz="3100" b="0" i="0" u="none" strike="noStrike">
                <a:solidFill>
                  <a:srgbClr val="18A8F1"/>
                </a:solidFill>
                <a:latin typeface="Pretendard Regular"/>
              </a:rPr>
              <a:t> (STT)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37300" y="4076700"/>
            <a:ext cx="94869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OpenAI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고성능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음성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모델</a:t>
            </a:r>
          </a:p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오디오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파일을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텍스트로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변환하는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데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억양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잡음에도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강한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173470"/>
              </a:lnSpc>
            </a:pP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한국어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포함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다국어</a:t>
            </a:r>
            <a:r>
              <a:rPr lang="en-US" sz="32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200" b="0" i="0" u="none" strike="noStrike" dirty="0">
                <a:solidFill>
                  <a:srgbClr val="000000"/>
                </a:solidFill>
                <a:ea typeface="Pretendard Regular"/>
              </a:rPr>
              <a:t>지원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435100" y="5765800"/>
            <a:ext cx="4483100" cy="50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57300" y="5118100"/>
            <a:ext cx="19812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300">
                <a:solidFill>
                  <a:srgbClr val="000000"/>
                </a:solidFill>
                <a:ea typeface="NanumSquare Bold"/>
              </a:rPr>
              <a:t>프로젝트</a:t>
            </a:r>
            <a:r>
              <a:rPr lang="en-US" sz="2800" b="0" i="0" u="none" strike="noStrike" spc="-3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800" b="0" i="0" u="none" strike="noStrike" spc="-300">
                <a:solidFill>
                  <a:srgbClr val="000000"/>
                </a:solidFill>
                <a:ea typeface="NanumSquare Bold"/>
              </a:rPr>
              <a:t>개요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203700" y="5765800"/>
            <a:ext cx="4483100" cy="508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898900" y="6540500"/>
            <a:ext cx="23241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문제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정의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및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해결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방안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72300" y="5765800"/>
            <a:ext cx="4483100" cy="5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680200" y="5130800"/>
            <a:ext cx="23241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기술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스택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및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구조도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740900" y="5765800"/>
            <a:ext cx="4483100" cy="508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448800" y="6540500"/>
            <a:ext cx="2324100" cy="148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주요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기능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및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페이지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구성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2509500" y="5765800"/>
            <a:ext cx="4483100" cy="508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217400" y="5130800"/>
            <a:ext cx="2324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프로젝트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00300" y="6540500"/>
            <a:ext cx="2006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향후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발전</a:t>
            </a:r>
            <a:r>
              <a:rPr lang="en-US" sz="2800" b="0" i="0" u="none" strike="noStrike" spc="-200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2800" b="0" i="0" u="none" strike="noStrike" spc="-200">
                <a:solidFill>
                  <a:srgbClr val="000000"/>
                </a:solidFill>
                <a:ea typeface="NanumSquare Bold"/>
              </a:rPr>
              <a:t>방향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7" name="TextBox 17"/>
          <p:cNvSpPr txBox="1"/>
          <p:nvPr/>
        </p:nvSpPr>
        <p:spPr>
          <a:xfrm>
            <a:off x="977900" y="3136900"/>
            <a:ext cx="25273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0" b="0" i="0" u="none" strike="noStrike" spc="-1300">
                <a:solidFill>
                  <a:srgbClr val="ED7585"/>
                </a:solidFill>
                <a:latin typeface="NanumSquare ExtraBold"/>
              </a:rPr>
              <a:t>01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46500" y="4648200"/>
            <a:ext cx="25273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0" b="0" i="0" u="none" strike="noStrike" spc="-1300">
                <a:solidFill>
                  <a:srgbClr val="5D6DBE"/>
                </a:solidFill>
                <a:latin typeface="NanumSquare Extra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02400" y="3136900"/>
            <a:ext cx="25273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0" b="0" i="0" u="none" strike="noStrike" spc="-1300">
                <a:solidFill>
                  <a:srgbClr val="ED7585"/>
                </a:solidFill>
                <a:latin typeface="NanumSquare ExtraBold"/>
              </a:rPr>
              <a:t>03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96400" y="4648200"/>
            <a:ext cx="25273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0" b="0" i="0" u="none" strike="noStrike" spc="-600">
                <a:solidFill>
                  <a:srgbClr val="5D6DBE"/>
                </a:solidFill>
                <a:latin typeface="NanumSquare ExtraBold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103100" y="3136900"/>
            <a:ext cx="24257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0" b="0" i="0" u="none" strike="noStrike" spc="-1300">
                <a:solidFill>
                  <a:srgbClr val="ED7585"/>
                </a:solidFill>
                <a:latin typeface="NanumSquare ExtraBold"/>
              </a:rPr>
              <a:t>05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782800" y="4648200"/>
            <a:ext cx="252730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2000" b="0" i="0" u="none" strike="noStrike" spc="-1300">
                <a:solidFill>
                  <a:srgbClr val="5D6DBE"/>
                </a:solidFill>
                <a:latin typeface="NanumSquare ExtraBold"/>
              </a:rPr>
              <a:t>06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91400" y="571500"/>
            <a:ext cx="35052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발표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순서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3429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2710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8542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700" y="2743200"/>
            <a:ext cx="15786100" cy="3048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878" y="3448767"/>
            <a:ext cx="1636866" cy="163686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135100" y="596900"/>
            <a:ext cx="3225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03 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구조도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24500" y="482600"/>
            <a:ext cx="72263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기술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스택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- Chat GPT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13550" y="2095500"/>
            <a:ext cx="4813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 dirty="0">
                <a:solidFill>
                  <a:srgbClr val="787878"/>
                </a:solidFill>
                <a:latin typeface="Pretendard Regular"/>
              </a:rPr>
              <a:t>ChatGPT – AI </a:t>
            </a:r>
            <a:r>
              <a:rPr lang="ko-KR" sz="3100" b="0" i="0" u="none" strike="noStrike" dirty="0">
                <a:solidFill>
                  <a:srgbClr val="787878"/>
                </a:solidFill>
                <a:ea typeface="Pretendard Regular"/>
              </a:rPr>
              <a:t>기반</a:t>
            </a:r>
            <a:r>
              <a:rPr lang="en-US" sz="31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787878"/>
                </a:solidFill>
                <a:ea typeface="Pretendard Regular"/>
              </a:rPr>
              <a:t>자동</a:t>
            </a:r>
            <a:r>
              <a:rPr lang="en-US" sz="3100" b="0" i="0" u="none" strike="noStrike" dirty="0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787878"/>
                </a:solidFill>
                <a:ea typeface="Pretendard Regular"/>
              </a:rPr>
              <a:t>채점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57700" y="2990850"/>
            <a:ext cx="9283700" cy="250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• OpenAI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개발한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자연어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인공지능</a:t>
            </a:r>
          </a:p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사용자의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입력을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이해하고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자연스러운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응답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생성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116199"/>
              </a:lnSpc>
            </a:pP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• GPT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모델은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논리적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요약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작업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수행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2700" y="6883400"/>
            <a:ext cx="15786100" cy="2019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6386" y="7093667"/>
            <a:ext cx="1593850" cy="159385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457700" y="7087419"/>
            <a:ext cx="9632950" cy="1593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0000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• STT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기준에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맞춰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점수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생성</a:t>
            </a:r>
            <a:endParaRPr lang="en-US" altLang="ko-KR" sz="29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50000"/>
              </a:lnSpc>
            </a:pPr>
            <a:endParaRPr lang="ko-KR" sz="13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50000"/>
              </a:lnSpc>
            </a:pP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프롬프트를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기반으로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논리성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명확성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9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057900" y="6197600"/>
            <a:ext cx="6324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200" b="0" i="0" u="none" strike="noStrike" dirty="0">
                <a:solidFill>
                  <a:srgbClr val="7030A0"/>
                </a:solidFill>
                <a:latin typeface="Pretendard Regular"/>
              </a:rPr>
              <a:t>&lt;Overnight.AI </a:t>
            </a:r>
            <a:r>
              <a:rPr lang="ko-KR" sz="3200" b="0" i="0" u="none" strike="noStrike" dirty="0">
                <a:solidFill>
                  <a:srgbClr val="7030A0"/>
                </a:solidFill>
                <a:ea typeface="Pretendard Regular"/>
              </a:rPr>
              <a:t>에서</a:t>
            </a:r>
            <a:r>
              <a:rPr lang="en-US" sz="3200" b="0" i="0" u="none" strike="noStrike" dirty="0">
                <a:solidFill>
                  <a:srgbClr val="7030A0"/>
                </a:solidFill>
                <a:latin typeface="Pretendard Regular"/>
              </a:rPr>
              <a:t> Chat GPT </a:t>
            </a:r>
            <a:r>
              <a:rPr lang="ko-KR" sz="3200" b="0" i="0" u="none" strike="noStrike" dirty="0">
                <a:solidFill>
                  <a:srgbClr val="7030A0"/>
                </a:solidFill>
                <a:ea typeface="Pretendard Regular"/>
              </a:rPr>
              <a:t>역할</a:t>
            </a:r>
            <a:r>
              <a:rPr lang="en-US" sz="3200" b="0" i="0" u="none" strike="noStrike" dirty="0">
                <a:solidFill>
                  <a:srgbClr val="7030A0"/>
                </a:solidFill>
                <a:latin typeface="Pretendard Regular"/>
              </a:rPr>
              <a:t>&gt;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185900" y="584200"/>
            <a:ext cx="318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02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문제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정의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해결방안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59200" y="4940300"/>
            <a:ext cx="108585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4. 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주요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기능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페이지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구성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" y="3225800"/>
            <a:ext cx="3073400" cy="4965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500" y="3225800"/>
            <a:ext cx="3073400" cy="496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5400" y="3225800"/>
            <a:ext cx="3073400" cy="4965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2800" y="3225800"/>
            <a:ext cx="3073400" cy="4965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87500" y="3225800"/>
            <a:ext cx="3073400" cy="4965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3632200"/>
            <a:ext cx="850900" cy="850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0" y="3568700"/>
            <a:ext cx="914400" cy="914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12200" y="3556000"/>
            <a:ext cx="889000" cy="889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65000" y="3479800"/>
            <a:ext cx="965200" cy="965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67000" y="3543300"/>
            <a:ext cx="952500" cy="952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527800" y="558800"/>
            <a:ext cx="523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주요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기능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703300" y="5842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04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주요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기능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페이지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구성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09700" y="4978400"/>
            <a:ext cx="22225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333333"/>
                </a:solidFill>
                <a:ea typeface="Gmarket Sans Bold"/>
              </a:rPr>
              <a:t>기준</a:t>
            </a:r>
            <a:r>
              <a:rPr lang="en-US" sz="3700" b="0" i="0" u="none" strike="noStrike">
                <a:solidFill>
                  <a:srgbClr val="333333"/>
                </a:solidFill>
                <a:latin typeface="Gmarket Sans Bold"/>
              </a:rPr>
              <a:t> </a:t>
            </a:r>
            <a:r>
              <a:rPr lang="ko-KR" sz="3700" b="0" i="0" u="none" strike="noStrike">
                <a:solidFill>
                  <a:srgbClr val="333333"/>
                </a:solidFill>
                <a:ea typeface="Gmarket Sans Bold"/>
              </a:rPr>
              <a:t>저장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635500" y="4991100"/>
            <a:ext cx="24257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333333"/>
                </a:solidFill>
                <a:latin typeface="Gmarket Sans Bold"/>
              </a:rPr>
              <a:t> </a:t>
            </a:r>
            <a:r>
              <a:rPr lang="ko-KR" sz="3700" b="0" i="0" u="none" strike="noStrike">
                <a:solidFill>
                  <a:srgbClr val="333333"/>
                </a:solidFill>
                <a:ea typeface="Gmarket Sans Bold"/>
              </a:rPr>
              <a:t>발표</a:t>
            </a:r>
            <a:r>
              <a:rPr lang="en-US" sz="3700" b="0" i="0" u="none" strike="noStrike">
                <a:solidFill>
                  <a:srgbClr val="333333"/>
                </a:solidFill>
                <a:latin typeface="Gmarket Sans Bold"/>
              </a:rPr>
              <a:t> </a:t>
            </a:r>
            <a:r>
              <a:rPr lang="ko-KR" sz="3700" b="0" i="0" u="none" strike="noStrike">
                <a:solidFill>
                  <a:srgbClr val="333333"/>
                </a:solidFill>
                <a:ea typeface="Gmarket Sans Bold"/>
              </a:rPr>
              <a:t>녹음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82000" y="5003800"/>
            <a:ext cx="16891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333333"/>
                </a:solidFill>
                <a:latin typeface="Gmarket Sans Bold"/>
              </a:rPr>
              <a:t>AI </a:t>
            </a:r>
            <a:r>
              <a:rPr lang="ko-KR" sz="3700" b="0" i="0" u="none" strike="noStrike">
                <a:solidFill>
                  <a:srgbClr val="333333"/>
                </a:solidFill>
                <a:ea typeface="Gmarket Sans Bold"/>
              </a:rPr>
              <a:t>채점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252200" y="4978400"/>
            <a:ext cx="26162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333333"/>
                </a:solidFill>
                <a:ea typeface="Gmarket Sans Bold"/>
              </a:rPr>
              <a:t>리포트</a:t>
            </a:r>
            <a:r>
              <a:rPr lang="en-US" sz="3700" b="0" i="0" u="none" strike="noStrike">
                <a:solidFill>
                  <a:srgbClr val="333333"/>
                </a:solidFill>
                <a:latin typeface="Gmarket Sans Bold"/>
              </a:rPr>
              <a:t> </a:t>
            </a:r>
            <a:r>
              <a:rPr lang="ko-KR" sz="3700" b="0" i="0" u="none" strike="noStrike">
                <a:solidFill>
                  <a:srgbClr val="333333"/>
                </a:solidFill>
                <a:ea typeface="Gmarket Sans Bold"/>
              </a:rPr>
              <a:t>생성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16100" y="4991100"/>
            <a:ext cx="26924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700" b="0" i="0" u="none" strike="noStrike">
                <a:solidFill>
                  <a:srgbClr val="333333"/>
                </a:solidFill>
                <a:ea typeface="Gmarket Sans Bold"/>
              </a:rPr>
              <a:t>시각화</a:t>
            </a:r>
            <a:r>
              <a:rPr lang="en-US" sz="3700" b="0" i="0" u="none" strike="noStrike">
                <a:solidFill>
                  <a:srgbClr val="333333"/>
                </a:solidFill>
                <a:latin typeface="Gmarket Sans Bold"/>
              </a:rPr>
              <a:t> </a:t>
            </a:r>
            <a:r>
              <a:rPr lang="ko-KR" sz="3700" b="0" i="0" u="none" strike="noStrike">
                <a:solidFill>
                  <a:srgbClr val="333333"/>
                </a:solidFill>
                <a:ea typeface="Gmarket Sans Bold"/>
              </a:rPr>
              <a:t>분석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6500" y="6286500"/>
            <a:ext cx="25527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팀명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,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기준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, </a:t>
            </a:r>
          </a:p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점수비중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저장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84700" y="6286500"/>
            <a:ext cx="24003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Streamlit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에서</a:t>
            </a:r>
          </a:p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직접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녹음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37500" y="6032500"/>
            <a:ext cx="24130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Whisper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로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텍스트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변환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후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GPT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로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평가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03000" y="6032500"/>
            <a:ext cx="25400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PDF / Excel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로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채점결과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다운로드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가능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478000" y="6286500"/>
            <a:ext cx="2679700" cy="105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그래프로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결과를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직관적으로</a:t>
            </a:r>
            <a:r>
              <a:rPr lang="en-US" sz="3200" b="0" i="0" u="none" strike="noStrike">
                <a:solidFill>
                  <a:srgbClr val="333333"/>
                </a:solidFill>
                <a:latin typeface="Pretendard Regular"/>
              </a:rPr>
              <a:t> </a:t>
            </a:r>
            <a:r>
              <a:rPr lang="ko-KR" sz="3200" b="0" i="0" u="none" strike="noStrike">
                <a:solidFill>
                  <a:srgbClr val="333333"/>
                </a:solidFill>
                <a:ea typeface="Pretendard Regular"/>
              </a:rPr>
              <a:t>확인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3073400"/>
            <a:ext cx="2501900" cy="77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900" y="4686300"/>
            <a:ext cx="2501900" cy="1930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500" y="4686300"/>
            <a:ext cx="2959100" cy="1930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500" y="4673600"/>
            <a:ext cx="2959100" cy="1930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6700" y="4686300"/>
            <a:ext cx="2501900" cy="1930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2200" y="4686300"/>
            <a:ext cx="2501900" cy="1930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09600" y="4991100"/>
            <a:ext cx="38862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팀명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녹음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시작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48100" y="4991100"/>
            <a:ext cx="3886200" cy="1333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서버에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팀명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녹음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전달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75600" y="5219700"/>
            <a:ext cx="2324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STT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음성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41100" y="5219700"/>
            <a:ext cx="2324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GPT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요청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566900" y="5219700"/>
            <a:ext cx="2336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결과를</a:t>
            </a:r>
          </a:p>
          <a:p>
            <a:pPr lvl="0" algn="ctr">
              <a:lnSpc>
                <a:spcPct val="116199"/>
              </a:lnSpc>
            </a:pP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PDF/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엑셀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9000" y="3251200"/>
            <a:ext cx="388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시작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4700" y="5461000"/>
            <a:ext cx="685800" cy="368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500" y="5461000"/>
            <a:ext cx="685800" cy="368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17600" y="5461000"/>
            <a:ext cx="685800" cy="3683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7300" y="5461000"/>
            <a:ext cx="685800" cy="368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489200" y="4076700"/>
            <a:ext cx="685800" cy="3683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340000">
            <a:off x="15087600" y="6832600"/>
            <a:ext cx="685800" cy="368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8600" y="7454900"/>
            <a:ext cx="2501900" cy="774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3512800" y="7632700"/>
            <a:ext cx="38862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종료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27800" y="558800"/>
            <a:ext cx="523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시스템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흐름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703300" y="5842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04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주요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기능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페이지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구성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700" y="2006600"/>
            <a:ext cx="16154400" cy="7277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03300" y="5842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04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주요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기능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페이지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27800" y="558800"/>
            <a:ext cx="5232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메인페이지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43100" y="1981200"/>
            <a:ext cx="14401800" cy="7277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03300" y="5842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04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주요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기능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페이지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29200" y="558800"/>
            <a:ext cx="8229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팀명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,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주제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,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채점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기준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입력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000500"/>
            <a:ext cx="8013700" cy="264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048000"/>
            <a:ext cx="7632700" cy="471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0500" y="3048000"/>
            <a:ext cx="7683500" cy="4711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3703300" y="5842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04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주요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기능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페이지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구성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04400" y="4343400"/>
            <a:ext cx="6832600" cy="1993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기준과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점수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비중이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이름으로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JSON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-&gt; AI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항목을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자동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진행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29200" y="558800"/>
            <a:ext cx="8229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팀명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,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주제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,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채점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기준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입력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044700" y="2032000"/>
            <a:ext cx="14198600" cy="715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03300" y="5842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04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주요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기능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페이지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03800" y="558800"/>
            <a:ext cx="8280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발표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녹음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&amp; STT -&gt; AI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채점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273300"/>
            <a:ext cx="6819900" cy="6210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3009900"/>
            <a:ext cx="6819900" cy="2806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9200" y="5842000"/>
            <a:ext cx="6819900" cy="2654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9700" y="3314700"/>
            <a:ext cx="4787900" cy="1841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3700" y="3810000"/>
            <a:ext cx="3517900" cy="889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6700" y="6248400"/>
            <a:ext cx="4762500" cy="1828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9100" y="6718300"/>
            <a:ext cx="3492500" cy="889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703300" y="5842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04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주요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기능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페이지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구성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78400" y="558800"/>
            <a:ext cx="83439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STT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변환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-&gt; AI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채점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25300" y="3746500"/>
            <a:ext cx="44323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WHISPER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사용하여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음성을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텍스트로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변환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63400" y="6908800"/>
            <a:ext cx="44323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AI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결과와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표시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2260600"/>
            <a:ext cx="5854700" cy="1701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660900"/>
            <a:ext cx="6172200" cy="2476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3200" y="5549900"/>
            <a:ext cx="3314700" cy="673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5100" y="6248400"/>
            <a:ext cx="2527300" cy="71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840000">
            <a:off x="4660900" y="4851400"/>
            <a:ext cx="5168900" cy="889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0900" y="2095500"/>
            <a:ext cx="7023100" cy="4737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0900" y="2095500"/>
            <a:ext cx="7023100" cy="4838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720000">
            <a:off x="3771900" y="6845300"/>
            <a:ext cx="5981700" cy="8890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02800" y="7416800"/>
            <a:ext cx="6172200" cy="134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02800" y="7327900"/>
            <a:ext cx="6375400" cy="1625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3703300" y="5842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04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주요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기능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페이지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구성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978400" y="558800"/>
            <a:ext cx="83439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채점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결과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 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다운로드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98600" y="2654300"/>
            <a:ext cx="53721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PDF, EXCEL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파일로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다운로드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하여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880100" y="4457700"/>
            <a:ext cx="6731000" cy="1460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7800" b="0" i="0" u="none" strike="noStrike" dirty="0">
                <a:solidFill>
                  <a:srgbClr val="000000"/>
                </a:solidFill>
                <a:latin typeface="Pretendard Black" panose="020B0600000101010101" charset="-127"/>
                <a:ea typeface="Pretendard Black" panose="020B0600000101010101" charset="-127"/>
              </a:rPr>
              <a:t>1. </a:t>
            </a:r>
            <a:r>
              <a:rPr lang="ko-KR" sz="7800" b="0" i="0" u="none" strike="noStrike" dirty="0">
                <a:solidFill>
                  <a:srgbClr val="000000"/>
                </a:solidFill>
                <a:latin typeface="Pretendard Black" panose="020B0600000101010101" charset="-127"/>
                <a:ea typeface="Pretendard Black" panose="020B0600000101010101" charset="-127"/>
              </a:rPr>
              <a:t>프로젝트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 panose="020B0600000101010101" charset="-127"/>
                <a:ea typeface="Pretendard Black" panose="020B0600000101010101" charset="-127"/>
              </a:rPr>
              <a:t> </a:t>
            </a:r>
            <a:r>
              <a:rPr lang="ko-KR" sz="7800" b="0" i="0" u="none" strike="noStrike" dirty="0">
                <a:solidFill>
                  <a:srgbClr val="000000"/>
                </a:solidFill>
                <a:latin typeface="Pretendard Black" panose="020B0600000101010101" charset="-127"/>
                <a:ea typeface="Pretendard Black" panose="020B0600000101010101" charset="-127"/>
              </a:rPr>
              <a:t>개요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30400" y="584200"/>
            <a:ext cx="274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01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프로젝트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0800" y="2082800"/>
            <a:ext cx="15786100" cy="70993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703300" y="5842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04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주요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기능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페이지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구성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001000" y="571500"/>
            <a:ext cx="2286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시각화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2120900"/>
            <a:ext cx="4927600" cy="694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2451100"/>
            <a:ext cx="4140200" cy="3149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703300" y="584200"/>
            <a:ext cx="3632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04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주요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기능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페이지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구성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001000" y="571500"/>
            <a:ext cx="2286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시각화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3400" y="2044700"/>
            <a:ext cx="4940300" cy="695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6300" y="2489200"/>
            <a:ext cx="4203700" cy="3111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82500" y="2019300"/>
            <a:ext cx="4940300" cy="695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63500" y="2451100"/>
            <a:ext cx="4241800" cy="34036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200" y="6159500"/>
            <a:ext cx="49276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8800" y="6134100"/>
            <a:ext cx="4927600" cy="25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57100" y="6134100"/>
            <a:ext cx="4927600" cy="25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8166100" y="6515100"/>
            <a:ext cx="24384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2.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이름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09600" y="6515100"/>
            <a:ext cx="31496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방식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78100" y="6515100"/>
            <a:ext cx="2032000" cy="55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1.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주제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60500" y="7378700"/>
            <a:ext cx="44196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엑셀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파일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(.xlsx)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형식으로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저장된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86600" y="7378700"/>
            <a:ext cx="44704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발표한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팀명을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선택하면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팀의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결과가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호출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76200" y="7378700"/>
            <a:ext cx="43053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그래프를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선택해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결과를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시각적으로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185900" y="584200"/>
            <a:ext cx="318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05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 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프로젝트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62600" y="4686300"/>
            <a:ext cx="72517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5.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프로젝트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결과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922500" y="571500"/>
            <a:ext cx="2451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05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프로젝트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24500" y="571500"/>
            <a:ext cx="5435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팀원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역할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분담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-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3530600"/>
            <a:ext cx="9588500" cy="1879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0" y="6121400"/>
            <a:ext cx="11404600" cy="187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1193800" y="2108200"/>
            <a:ext cx="15938500" cy="6997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5800" y="3276600"/>
            <a:ext cx="9677400" cy="2413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0" y="6045200"/>
            <a:ext cx="9588500" cy="2324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607300" y="2387600"/>
            <a:ext cx="3073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 spc="200">
                <a:solidFill>
                  <a:srgbClr val="231F20"/>
                </a:solidFill>
                <a:latin typeface="NanumBarunGothic Bold"/>
              </a:rPr>
              <a:t>FrontEnd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71200" y="685800"/>
            <a:ext cx="30353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FrontEnd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8300" y="3314700"/>
            <a:ext cx="2171700" cy="217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2600" y="3632200"/>
            <a:ext cx="1879600" cy="2032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981200" y="5638800"/>
            <a:ext cx="1473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800" b="0" i="0" u="none" strike="noStrike">
                <a:solidFill>
                  <a:srgbClr val="000000"/>
                </a:solidFill>
                <a:ea typeface="NanumSquare ExtraBold"/>
              </a:rPr>
              <a:t>이규찬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/>
          <p:cNvSpPr txBox="1"/>
          <p:nvPr/>
        </p:nvSpPr>
        <p:spPr>
          <a:xfrm>
            <a:off x="14859000" y="8356600"/>
            <a:ext cx="15367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900" b="0" i="0" u="none" strike="noStrike">
                <a:solidFill>
                  <a:srgbClr val="000000"/>
                </a:solidFill>
                <a:ea typeface="NanumSquare ExtraBold"/>
              </a:rPr>
              <a:t>이지민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8000" y="5969000"/>
            <a:ext cx="2260600" cy="2260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3100" y="6413500"/>
            <a:ext cx="1879600" cy="1981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4127500" y="3467100"/>
            <a:ext cx="80391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  Streamlit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83000"/>
              </a:lnSpc>
            </a:pPr>
            <a:endParaRPr lang="ko-KR" sz="28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83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기능별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컴포넌트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레이아웃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스타일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커스터마이징</a:t>
            </a:r>
          </a:p>
          <a:p>
            <a:pPr lvl="0" algn="l">
              <a:lnSpc>
                <a:spcPct val="83000"/>
              </a:lnSpc>
            </a:pPr>
            <a:endParaRPr lang="ko-KR" sz="28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83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프론트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구현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테스트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502400" y="6248400"/>
            <a:ext cx="54864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메인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전체적인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UI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</a:p>
          <a:p>
            <a:pPr lvl="0" algn="l">
              <a:lnSpc>
                <a:spcPct val="83000"/>
              </a:lnSpc>
            </a:pPr>
            <a:endParaRPr lang="ko-KR" sz="28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83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시각화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페이지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인터랙션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구성</a:t>
            </a:r>
          </a:p>
          <a:p>
            <a:pPr lvl="0" algn="l">
              <a:lnSpc>
                <a:spcPct val="83000"/>
              </a:lnSpc>
            </a:pPr>
            <a:endParaRPr lang="ko-KR" sz="28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83000"/>
              </a:lnSpc>
            </a:pP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편의성을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고려한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화면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흐름</a:t>
            </a:r>
            <a:r>
              <a:rPr lang="en-US" sz="28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기획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922500" y="571500"/>
            <a:ext cx="2451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05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프로젝트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결과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24500" y="571500"/>
            <a:ext cx="5435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팀원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역할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분담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-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130300" y="2082800"/>
            <a:ext cx="15963900" cy="711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2654300"/>
            <a:ext cx="9931400" cy="3251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400" y="6045200"/>
            <a:ext cx="9258300" cy="23241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5000" y="2686050"/>
            <a:ext cx="2247900" cy="2247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03450" y="4883150"/>
            <a:ext cx="16891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900" b="0" i="0" u="none" strike="noStrike" dirty="0">
                <a:solidFill>
                  <a:srgbClr val="000000"/>
                </a:solidFill>
                <a:ea typeface="NanumSquare ExtraBold"/>
              </a:rPr>
              <a:t>임진호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6450" y="2857500"/>
            <a:ext cx="1943100" cy="2057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6" name="TextBox 16"/>
          <p:cNvSpPr txBox="1"/>
          <p:nvPr/>
        </p:nvSpPr>
        <p:spPr>
          <a:xfrm>
            <a:off x="14719300" y="8458200"/>
            <a:ext cx="16129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800" b="0" i="0" u="none" strike="noStrike">
                <a:solidFill>
                  <a:srgbClr val="000000"/>
                </a:solidFill>
                <a:ea typeface="NanumSquare ExtraBold"/>
              </a:rPr>
              <a:t>임태종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52600" y="6070600"/>
            <a:ext cx="2146300" cy="2146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79600" y="6362700"/>
            <a:ext cx="1854200" cy="2006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7651750" y="2032000"/>
            <a:ext cx="30734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600" b="0" i="0" u="none" strike="noStrike" spc="200" dirty="0" err="1">
                <a:solidFill>
                  <a:srgbClr val="231F20"/>
                </a:solidFill>
                <a:latin typeface="NanumBarunGothic Bold"/>
              </a:rPr>
              <a:t>BackEnd</a:t>
            </a:r>
            <a:endParaRPr lang="en-US" sz="3600" b="0" i="0" u="none" strike="noStrike" spc="200" dirty="0">
              <a:solidFill>
                <a:srgbClr val="231F20"/>
              </a:solidFill>
              <a:latin typeface="NanumBarunGothic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871200" y="685800"/>
            <a:ext cx="2895600" cy="939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>
                <a:solidFill>
                  <a:srgbClr val="000000"/>
                </a:solidFill>
                <a:latin typeface="Pretendard Bold"/>
              </a:rPr>
              <a:t>BackEnd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60900" y="3035300"/>
            <a:ext cx="71628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기준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불러오기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(JSON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83000"/>
              </a:lnSpc>
            </a:pP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83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시각화용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로직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작성</a:t>
            </a:r>
          </a:p>
          <a:p>
            <a:pPr lvl="0" algn="l">
              <a:lnSpc>
                <a:spcPct val="83000"/>
              </a:lnSpc>
            </a:pP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83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•  FLASK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오픈</a:t>
            </a:r>
            <a:endParaRPr lang="en-US" altLang="ko-KR" sz="2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83000"/>
              </a:lnSpc>
            </a:pPr>
            <a:endParaRPr lang="en-US" altLang="ko-KR" sz="2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>
              <a:lnSpc>
                <a:spcPct val="83000"/>
              </a:lnSpc>
            </a:pPr>
            <a:r>
              <a:rPr lang="en-US" altLang="ko-KR" sz="2800" dirty="0">
                <a:solidFill>
                  <a:srgbClr val="000000"/>
                </a:solidFill>
                <a:latin typeface="Pretendard Regular"/>
              </a:rPr>
              <a:t>•  Whisper STT </a:t>
            </a:r>
            <a:r>
              <a:rPr lang="ko-KR" altLang="ko-KR" sz="2800" dirty="0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altLang="ko-KR" sz="28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800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altLang="ko-KR" sz="2800" dirty="0">
                <a:solidFill>
                  <a:srgbClr val="000000"/>
                </a:solidFill>
                <a:latin typeface="Pretendard Regular"/>
              </a:rPr>
              <a:t> GPT </a:t>
            </a:r>
            <a:r>
              <a:rPr lang="ko-KR" altLang="ko-KR" sz="2800" dirty="0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altLang="ko-KR" sz="28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800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altLang="ko-KR" sz="2800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altLang="ko-KR" sz="2800" dirty="0">
                <a:solidFill>
                  <a:srgbClr val="000000"/>
                </a:solidFill>
                <a:ea typeface="Pretendard Regular"/>
              </a:rPr>
              <a:t>연동</a:t>
            </a:r>
          </a:p>
          <a:p>
            <a:pPr lvl="0" algn="l">
              <a:lnSpc>
                <a:spcPct val="83000"/>
              </a:lnSpc>
            </a:pP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591300" y="6273800"/>
            <a:ext cx="6464300" cy="191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83000"/>
              </a:lnSpc>
            </a:pP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83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PDF, Excel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저장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기능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lvl="0" algn="l">
              <a:lnSpc>
                <a:spcPct val="83000"/>
              </a:lnSpc>
            </a:pP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83000"/>
              </a:lnSpc>
            </a:pP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• 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전체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 err="1">
                <a:solidFill>
                  <a:srgbClr val="000000"/>
                </a:solidFill>
                <a:ea typeface="Pretendard Regular"/>
              </a:rPr>
              <a:t>백엔드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흐름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제어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에러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핸들링</a:t>
            </a:r>
            <a:r>
              <a:rPr lang="en-US" sz="28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00" b="0" i="0" u="none" strike="noStrike" dirty="0">
                <a:solidFill>
                  <a:srgbClr val="000000"/>
                </a:solidFill>
                <a:ea typeface="Pretendard Regular"/>
              </a:rPr>
              <a:t>구성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700" y="3060700"/>
            <a:ext cx="5575300" cy="1790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0" y="5003800"/>
            <a:ext cx="5575300" cy="1778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10300" y="546100"/>
            <a:ext cx="5867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한계점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&amp;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해결방안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22500" y="571500"/>
            <a:ext cx="2451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05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프로젝트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08500" y="2146300"/>
            <a:ext cx="1244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D94925"/>
                </a:solidFill>
                <a:ea typeface="Pretendard Bold"/>
              </a:rPr>
              <a:t>한계점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27500" y="3263900"/>
            <a:ext cx="1968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실시간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채점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불가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82900" y="3810000"/>
            <a:ext cx="43561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사용자가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녹음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해야만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확인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17900" y="5156200"/>
            <a:ext cx="3200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오류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발생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시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예외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처리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미흡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2000" y="5702300"/>
            <a:ext cx="35560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서버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다운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오디오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누락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혼란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발생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8700" y="6946900"/>
            <a:ext cx="5575300" cy="1841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835400" y="7086600"/>
            <a:ext cx="2552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AI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의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정량적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평가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한계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451100" y="7696200"/>
            <a:ext cx="5270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창의성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비언어적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표현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제스처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표정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판단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불가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6700" y="3060700"/>
            <a:ext cx="5575300" cy="180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6700" y="5016500"/>
            <a:ext cx="5575300" cy="1765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2636500" y="2146300"/>
            <a:ext cx="1727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568A35"/>
                </a:solidFill>
                <a:ea typeface="Pretendard Bold"/>
              </a:rPr>
              <a:t>해결</a:t>
            </a:r>
            <a:r>
              <a:rPr lang="en-US" sz="3500" b="0" i="0" u="none" strike="noStrike">
                <a:solidFill>
                  <a:srgbClr val="568A35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568A35"/>
                </a:solidFill>
                <a:ea typeface="Pretendard Bold"/>
              </a:rPr>
              <a:t>방안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74500" y="3263900"/>
            <a:ext cx="32258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실시간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STT 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기능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도입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고려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96600" y="3835400"/>
            <a:ext cx="4635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WebRTC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또는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MediaRecorder </a:t>
            </a:r>
          </a:p>
          <a:p>
            <a:pPr lvl="0" algn="ctr">
              <a:lnSpc>
                <a:spcPct val="9960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API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활용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255500" y="5181600"/>
            <a:ext cx="1968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사용자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안내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강화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036300" y="5842000"/>
            <a:ext cx="4356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예외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메시지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재시도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추가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6700" y="6946900"/>
            <a:ext cx="5575300" cy="1841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0200" y="3708400"/>
            <a:ext cx="2374900" cy="330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5600" y="5727700"/>
            <a:ext cx="2374900" cy="330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13700" y="7696200"/>
            <a:ext cx="2374900" cy="3302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1963400" y="7086600"/>
            <a:ext cx="26289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AI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채점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보완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기능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도입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80700" y="7632700"/>
            <a:ext cx="5054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교수자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/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제공자가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수정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가능한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인터페이스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3924300"/>
            <a:ext cx="5575300" cy="162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6146800"/>
            <a:ext cx="5575300" cy="1625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210300" y="546100"/>
            <a:ext cx="5867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한계점</a:t>
            </a:r>
            <a:r>
              <a:rPr lang="en-US" sz="6500" b="0" i="0" u="none" strike="noStrike" spc="-700">
                <a:solidFill>
                  <a:srgbClr val="000000"/>
                </a:solidFill>
                <a:latin typeface="NanumSquare ExtraBold"/>
              </a:rPr>
              <a:t> &amp; </a:t>
            </a: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해결방안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922500" y="571500"/>
            <a:ext cx="2451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05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프로젝트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08500" y="2882900"/>
            <a:ext cx="1244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D94925"/>
                </a:solidFill>
                <a:ea typeface="Pretendard Bold"/>
              </a:rPr>
              <a:t>한계점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24200" y="4102100"/>
            <a:ext cx="40640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300" b="1" i="0" u="none" strike="noStrike" dirty="0">
                <a:solidFill>
                  <a:srgbClr val="FC5230"/>
                </a:solidFill>
                <a:latin typeface="Pretendard Regular"/>
              </a:rPr>
              <a:t>Whisper</a:t>
            </a:r>
            <a:r>
              <a:rPr lang="ko-KR" sz="2300" b="1" i="0" u="none" strike="noStrike" dirty="0">
                <a:solidFill>
                  <a:srgbClr val="FC5230"/>
                </a:solidFill>
                <a:ea typeface="Pretendard Regular"/>
              </a:rPr>
              <a:t>의</a:t>
            </a:r>
            <a:r>
              <a:rPr lang="en-US" sz="2300" b="1" i="0" u="none" strike="noStrike" dirty="0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 dirty="0">
                <a:solidFill>
                  <a:srgbClr val="FC5230"/>
                </a:solidFill>
                <a:ea typeface="Pretendard Regular"/>
              </a:rPr>
              <a:t>음성</a:t>
            </a:r>
            <a:r>
              <a:rPr lang="en-US" sz="2300" b="1" i="0" u="none" strike="noStrike" dirty="0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 dirty="0">
                <a:solidFill>
                  <a:srgbClr val="FC5230"/>
                </a:solidFill>
                <a:ea typeface="Pretendard Regular"/>
              </a:rPr>
              <a:t>인식</a:t>
            </a:r>
            <a:r>
              <a:rPr lang="en-US" sz="2300" b="1" i="0" u="none" strike="noStrike" dirty="0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 dirty="0">
                <a:solidFill>
                  <a:srgbClr val="FC5230"/>
                </a:solidFill>
                <a:ea typeface="Pretendard Regular"/>
              </a:rPr>
              <a:t>오류</a:t>
            </a:r>
            <a:r>
              <a:rPr lang="en-US" sz="2300" b="1" i="0" u="none" strike="noStrike" dirty="0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 dirty="0">
                <a:solidFill>
                  <a:srgbClr val="FC5230"/>
                </a:solidFill>
                <a:ea typeface="Pretendard Regular"/>
              </a:rPr>
              <a:t>가능성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40000" y="4775200"/>
            <a:ext cx="52451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발음이나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잡음에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인식률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저하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우려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05200" y="6286500"/>
            <a:ext cx="28067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실제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사용자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테스트</a:t>
            </a:r>
            <a:r>
              <a:rPr lang="en-US" sz="23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FC5230"/>
                </a:solidFill>
                <a:ea typeface="Pretendard Regular"/>
              </a:rPr>
              <a:t>부족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349500" y="6946900"/>
            <a:ext cx="54483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다양한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시나리오에서의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신뢰도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검증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필요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4000" y="3924300"/>
            <a:ext cx="5575300" cy="186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4000" y="6146800"/>
            <a:ext cx="5575300" cy="1816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4673600"/>
            <a:ext cx="23749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600" y="6959600"/>
            <a:ext cx="2374900" cy="3302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2636500" y="2882900"/>
            <a:ext cx="17272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500" b="0" i="0" u="none" strike="noStrike">
                <a:solidFill>
                  <a:srgbClr val="568A35"/>
                </a:solidFill>
                <a:ea typeface="Pretendard Bold"/>
              </a:rPr>
              <a:t>해결</a:t>
            </a:r>
            <a:r>
              <a:rPr lang="en-US" sz="3500" b="0" i="0" u="none" strike="noStrike">
                <a:solidFill>
                  <a:srgbClr val="568A35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568A35"/>
                </a:solidFill>
                <a:ea typeface="Pretendard Bold"/>
              </a:rPr>
              <a:t>방안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417300" y="4102100"/>
            <a:ext cx="3632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비언어적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요소를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위한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확장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고려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455400" y="4711700"/>
            <a:ext cx="3492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추후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Vision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도입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시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제스처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표정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탐색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252200" y="6299200"/>
            <a:ext cx="3962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외부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사용자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베타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테스트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진행</a:t>
            </a:r>
            <a:r>
              <a:rPr lang="en-US" sz="2300" b="1" i="0" u="none" strike="noStrike">
                <a:solidFill>
                  <a:srgbClr val="568A35"/>
                </a:solidFill>
                <a:latin typeface="Pretendard Regular"/>
              </a:rPr>
              <a:t> </a:t>
            </a:r>
            <a:r>
              <a:rPr lang="ko-KR" sz="2300" b="1" i="0" u="none" strike="noStrike">
                <a:solidFill>
                  <a:srgbClr val="568A35"/>
                </a:solidFill>
                <a:ea typeface="Pretendard Regular"/>
              </a:rPr>
              <a:t>예정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61700" y="7023100"/>
            <a:ext cx="4267200" cy="482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신뢰성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확보와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포인트</a:t>
            </a:r>
            <a:r>
              <a:rPr lang="en-US" sz="2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700" b="0" i="0" u="none" strike="noStrike">
                <a:solidFill>
                  <a:srgbClr val="000000"/>
                </a:solidFill>
                <a:ea typeface="Pretendard Regular"/>
              </a:rPr>
              <a:t>도출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2222500"/>
            <a:ext cx="10579100" cy="6667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7700" y="3810000"/>
            <a:ext cx="1663700" cy="292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7900" y="5448300"/>
            <a:ext cx="16637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5500" y="7099300"/>
            <a:ext cx="22606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0600" y="7645400"/>
            <a:ext cx="2260600" cy="292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8001000" y="571500"/>
            <a:ext cx="22860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000000"/>
                </a:solidFill>
                <a:ea typeface="NanumSquare ExtraBold"/>
              </a:rPr>
              <a:t>완성도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922500" y="571500"/>
            <a:ext cx="2451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05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프로젝트</a:t>
            </a:r>
            <a:r>
              <a:rPr lang="en-US" sz="2500" b="0" i="0" u="none" strike="noStrike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NanumSquare ExtraBold"/>
              </a:rPr>
              <a:t>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98400" y="3810000"/>
            <a:ext cx="3848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일시정지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미지원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호환성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부족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79400" y="5435600"/>
            <a:ext cx="28829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UI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개선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여지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065000" y="7073900"/>
            <a:ext cx="54356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오디오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녹음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실패나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끊김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일부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상황은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미대응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525500" y="7607300"/>
            <a:ext cx="3086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일부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요소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모바일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최적화</a:t>
            </a:r>
            <a:r>
              <a:rPr lang="en-US" sz="2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>
                <a:solidFill>
                  <a:srgbClr val="000000"/>
                </a:solidFill>
                <a:ea typeface="Pretendard Regular"/>
              </a:rPr>
              <a:t>미흡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702300" y="4495800"/>
            <a:ext cx="73279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6.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향후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발전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방향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036800" y="609600"/>
            <a:ext cx="232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06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향후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발전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방향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576179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876800" y="647700"/>
            <a:ext cx="8534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 dirty="0">
                <a:solidFill>
                  <a:srgbClr val="231F20"/>
                </a:solidFill>
                <a:ea typeface="NanumSquare ExtraBold"/>
              </a:rPr>
              <a:t>고려</a:t>
            </a:r>
            <a:r>
              <a:rPr lang="en-US" sz="6500" b="0" i="0" u="none" strike="noStrike" spc="-700" dirty="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 dirty="0">
                <a:solidFill>
                  <a:srgbClr val="231F20"/>
                </a:solidFill>
                <a:ea typeface="NanumSquare ExtraBold"/>
              </a:rPr>
              <a:t>가능한</a:t>
            </a:r>
            <a:r>
              <a:rPr lang="en-US" sz="6500" b="0" i="0" u="none" strike="noStrike" spc="-700" dirty="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 dirty="0">
                <a:solidFill>
                  <a:srgbClr val="231F20"/>
                </a:solidFill>
                <a:ea typeface="NanumSquare ExtraBold"/>
              </a:rPr>
              <a:t>기능</a:t>
            </a:r>
            <a:r>
              <a:rPr lang="en-US" sz="6500" b="0" i="0" u="none" strike="noStrike" spc="-700" dirty="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 dirty="0">
                <a:solidFill>
                  <a:srgbClr val="231F20"/>
                </a:solidFill>
                <a:ea typeface="NanumSquare ExtraBold"/>
              </a:rPr>
              <a:t>확장</a:t>
            </a:r>
            <a:r>
              <a:rPr lang="en-US" sz="6500" b="0" i="0" u="none" strike="noStrike" spc="-700" dirty="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 dirty="0">
                <a:solidFill>
                  <a:srgbClr val="231F20"/>
                </a:solidFill>
                <a:ea typeface="NanumSquare ExtraBold"/>
              </a:rPr>
              <a:t>방향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36800" y="609600"/>
            <a:ext cx="232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06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향후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발전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방향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C7CA94E7-98E5-EA9F-0088-8371160D6472}"/>
              </a:ext>
            </a:extLst>
          </p:cNvPr>
          <p:cNvSpPr txBox="1"/>
          <p:nvPr/>
        </p:nvSpPr>
        <p:spPr>
          <a:xfrm>
            <a:off x="1447800" y="2628900"/>
            <a:ext cx="7696200" cy="342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14350" lvl="0" indent="-514350" algn="l">
              <a:lnSpc>
                <a:spcPct val="99600"/>
              </a:lnSpc>
              <a:buClr>
                <a:srgbClr val="000000"/>
              </a:buClr>
              <a:buAutoNum type="arabicPeriod"/>
            </a:pPr>
            <a:r>
              <a:rPr lang="ko-KR" altLang="en-US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실시간 발표 분석 </a:t>
            </a:r>
            <a:r>
              <a:rPr lang="en-US" altLang="ko-KR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&amp; </a:t>
            </a:r>
            <a:r>
              <a:rPr lang="ko-KR" altLang="en-US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피드백</a:t>
            </a:r>
            <a:endParaRPr lang="en-US" altLang="ko-KR" sz="33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  <a:buClr>
                <a:srgbClr val="000000"/>
              </a:buClr>
            </a:pPr>
            <a:endParaRPr lang="en-US" altLang="ko-KR" sz="10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 algn="l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발표 중 음성 데이터 실시간 분석 </a:t>
            </a:r>
            <a:endParaRPr lang="en-US" altLang="ko-KR" sz="2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즉각적 피드백 제공 </a:t>
            </a:r>
            <a:b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-&gt;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개인 맞춤 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AI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발표 코치 역할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학습자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회의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·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면접 발표 등 다양한 실전 활용 가능</a:t>
            </a:r>
            <a:r>
              <a:rPr lang="en-US" altLang="ko-KR" sz="2800" b="0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endParaRPr lang="ko-KR" sz="2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9A4250FF-9C95-B0BA-C7D6-12AD76426CAD}"/>
              </a:ext>
            </a:extLst>
          </p:cNvPr>
          <p:cNvSpPr txBox="1"/>
          <p:nvPr/>
        </p:nvSpPr>
        <p:spPr>
          <a:xfrm>
            <a:off x="1463842" y="6210300"/>
            <a:ext cx="7680158" cy="342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  <a:buClr>
                <a:srgbClr val="000000"/>
              </a:buClr>
            </a:pPr>
            <a:r>
              <a:rPr lang="en-US" altLang="ko-KR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2.</a:t>
            </a:r>
            <a:r>
              <a:rPr lang="ko-KR" altLang="en-US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결과 자동 발송 </a:t>
            </a:r>
            <a:r>
              <a:rPr lang="en-US" altLang="ko-KR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&amp; </a:t>
            </a:r>
            <a:r>
              <a:rPr lang="ko-KR" altLang="en-US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외부 시스템 연동</a:t>
            </a:r>
            <a:endParaRPr lang="en-US" altLang="ko-KR" sz="33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  <a:buClr>
                <a:srgbClr val="000000"/>
              </a:buClr>
            </a:pPr>
            <a:endParaRPr lang="en-US" altLang="ko-KR" sz="10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평가 결과 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PDF/Excel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자동 저장 및 이메일 전송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학교 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LMS,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구글 드라이브 등 연동 </a:t>
            </a:r>
            <a:b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-&gt;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현장 적용 용이</a:t>
            </a:r>
            <a:endParaRPr lang="ko-KR" sz="2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36A61F63-AA9F-193C-A6AC-D6915F1C29E7}"/>
              </a:ext>
            </a:extLst>
          </p:cNvPr>
          <p:cNvSpPr txBox="1"/>
          <p:nvPr/>
        </p:nvSpPr>
        <p:spPr>
          <a:xfrm>
            <a:off x="9753600" y="2628900"/>
            <a:ext cx="7543800" cy="342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  <a:buClr>
                <a:srgbClr val="000000"/>
              </a:buClr>
            </a:pPr>
            <a:r>
              <a:rPr lang="en-US" altLang="ko-KR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3. </a:t>
            </a:r>
            <a:r>
              <a:rPr lang="ko-KR" altLang="en-US" sz="3300" b="1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발표력 성장 </a:t>
            </a:r>
            <a:r>
              <a:rPr lang="ko-KR" altLang="en-US" sz="3300" b="1" dirty="0" err="1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트래킹</a:t>
            </a:r>
            <a:endParaRPr lang="en-US" altLang="ko-KR" sz="3300" b="1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l">
              <a:lnSpc>
                <a:spcPct val="99600"/>
              </a:lnSpc>
              <a:buClr>
                <a:srgbClr val="000000"/>
              </a:buClr>
            </a:pPr>
            <a:endParaRPr lang="en-US" altLang="ko-KR" sz="10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발표 점수 변화 시각화 </a:t>
            </a:r>
            <a:b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-&gt;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개인 성장 히스토리 관리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800" dirty="0" err="1">
                <a:latin typeface="Pretendard Regular" panose="020B0600000101010101" charset="-127"/>
                <a:ea typeface="Pretendard Regular" panose="020B0600000101010101" charset="-127"/>
              </a:rPr>
              <a:t>강약점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분석 기반 맞춤형 발표 코칭 확장 가능</a:t>
            </a:r>
            <a:endParaRPr lang="ko-KR" sz="2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8" name="TextBox 13">
            <a:extLst>
              <a:ext uri="{FF2B5EF4-FFF2-40B4-BE49-F238E27FC236}">
                <a16:creationId xmlns:a16="http://schemas.microsoft.com/office/drawing/2014/main" id="{B35236BE-B3F5-1D5A-BAFD-1657924CC77E}"/>
              </a:ext>
            </a:extLst>
          </p:cNvPr>
          <p:cNvSpPr txBox="1"/>
          <p:nvPr/>
        </p:nvSpPr>
        <p:spPr>
          <a:xfrm>
            <a:off x="9753600" y="6210300"/>
            <a:ext cx="7543800" cy="342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  <a:buClr>
                <a:srgbClr val="000000"/>
              </a:buClr>
            </a:pPr>
            <a:r>
              <a:rPr lang="en-US" altLang="ko-KR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4. </a:t>
            </a:r>
            <a:r>
              <a:rPr lang="ko-KR" altLang="en-US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비언어적 표현 인식 </a:t>
            </a:r>
            <a:r>
              <a:rPr lang="en-US" altLang="ko-KR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(Vision AI </a:t>
            </a:r>
            <a:r>
              <a:rPr lang="ko-KR" altLang="en-US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확장</a:t>
            </a:r>
            <a:r>
              <a:rPr lang="en-US" altLang="ko-KR" sz="3300" b="1" i="0" u="none" strike="noStrike" dirty="0">
                <a:solidFill>
                  <a:srgbClr val="00000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</a:p>
          <a:p>
            <a:pPr lvl="0" algn="l">
              <a:lnSpc>
                <a:spcPct val="99600"/>
              </a:lnSpc>
              <a:buClr>
                <a:srgbClr val="000000"/>
              </a:buClr>
            </a:pPr>
            <a:endParaRPr lang="en-US" altLang="ko-KR" sz="1000" b="1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제스처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표정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시선 인식으로 </a:t>
            </a:r>
            <a:r>
              <a:rPr lang="ko-KR" altLang="en-US" sz="2800" dirty="0" err="1">
                <a:latin typeface="Pretendard Regular" panose="020B0600000101010101" charset="-127"/>
                <a:ea typeface="Pretendard Regular" panose="020B0600000101010101" charset="-127"/>
              </a:rPr>
              <a:t>전달력까지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분석</a:t>
            </a:r>
            <a:endParaRPr lang="en-US" altLang="ko-KR" sz="2800" dirty="0">
              <a:latin typeface="Pretendard Regular" panose="020B0600000101010101" charset="-127"/>
              <a:ea typeface="Pretendard Regular" panose="020B0600000101010101" charset="-127"/>
            </a:endParaRPr>
          </a:p>
          <a:p>
            <a:pPr marL="457200" lvl="0" indent="-457200">
              <a:lnSpc>
                <a:spcPct val="996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발표력 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+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표현력 통합 평가 </a:t>
            </a:r>
            <a:b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</a:b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-&gt;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 종합 훈련 플랫폼으로 확장 가능</a:t>
            </a:r>
            <a:endParaRPr lang="ko-KR" sz="2800" b="0" i="0" u="none" strike="noStrike" dirty="0">
              <a:solidFill>
                <a:srgbClr val="00000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9" name="Picture 8">
            <a:extLst>
              <a:ext uri="{FF2B5EF4-FFF2-40B4-BE49-F238E27FC236}">
                <a16:creationId xmlns:a16="http://schemas.microsoft.com/office/drawing/2014/main" id="{663EAF3F-C635-BE61-2751-2508CB1DB1C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1143000" y="2349501"/>
            <a:ext cx="7696200" cy="2946400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4AE8BBB0-B1B8-C372-0B78-0FA491B9B7B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>
            <a:off x="9448800" y="5796115"/>
            <a:ext cx="7696200" cy="2946400"/>
          </a:xfrm>
          <a:prstGeom prst="rect">
            <a:avLst/>
          </a:prstGeom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A5B33A59-0BDA-B598-5D8B-15E175C5372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9417050" y="2349501"/>
            <a:ext cx="7759700" cy="29464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0252504-6DD8-17AA-3A6A-49B047F8CD6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054100" y="5796115"/>
            <a:ext cx="7759700" cy="294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0" y="2857500"/>
            <a:ext cx="13754100" cy="274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0" y="5816600"/>
            <a:ext cx="13754100" cy="275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2900" y="3098800"/>
            <a:ext cx="2184400" cy="218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00" y="6057900"/>
            <a:ext cx="2184400" cy="21844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67300" y="558800"/>
            <a:ext cx="8153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프로젝트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목표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630400" y="584200"/>
            <a:ext cx="274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01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프로젝트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765800" y="3898900"/>
            <a:ext cx="10439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AI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심사자와의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연습을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통해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발표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완성도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향상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759700" y="2070100"/>
            <a:ext cx="2768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spc="-400">
                <a:solidFill>
                  <a:srgbClr val="1187CF"/>
                </a:solidFill>
                <a:ea typeface="NanumSquare ExtraBold"/>
              </a:rPr>
              <a:t>발표자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65800" y="6858000"/>
            <a:ext cx="10439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AI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의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사전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피드백으로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발표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전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부족한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점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보완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036800" y="609600"/>
            <a:ext cx="232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06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향후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발전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방향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56300" y="5524500"/>
            <a:ext cx="6286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193800" y="3454400"/>
            <a:ext cx="7759700" cy="513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9334500" y="3454400"/>
            <a:ext cx="7759700" cy="513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67300" y="558800"/>
            <a:ext cx="8153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기대효과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2900" y="2413000"/>
            <a:ext cx="17018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발표자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26600" y="2413000"/>
            <a:ext cx="17018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심사자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2900" y="4318000"/>
            <a:ext cx="6464300" cy="342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피드백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즉각적으로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발표력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향상을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위한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개선점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명확하게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파악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 dirty="0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AI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심사자와의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발표를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기존보다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효율적인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실전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대비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연습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가능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26600" y="4076700"/>
            <a:ext cx="7086600" cy="3911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수작업이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최소화되어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효율적인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채점으로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인한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피로도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감소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일관되고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공정한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신뢰도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b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lvl="0" algn="l">
              <a:lnSpc>
                <a:spcPct val="99600"/>
              </a:lnSpc>
            </a:pPr>
            <a:endParaRPr lang="ko-KR" sz="3100" b="0" i="0" u="none" strike="noStrike">
              <a:solidFill>
                <a:srgbClr val="000000"/>
              </a:solidFill>
              <a:ea typeface="Pretendard Regular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정리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배포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편의성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증대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36800" y="609600"/>
            <a:ext cx="232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06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향후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발전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방향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036800" y="609600"/>
            <a:ext cx="232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06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향후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발전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방향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956300" y="5524500"/>
            <a:ext cx="62865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193800" y="3454400"/>
            <a:ext cx="7759700" cy="5130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10000"/>
          </a:blip>
          <a:stretch>
            <a:fillRect/>
          </a:stretch>
        </p:blipFill>
        <p:spPr>
          <a:xfrm>
            <a:off x="9334500" y="3454400"/>
            <a:ext cx="7759700" cy="5130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067300" y="558800"/>
            <a:ext cx="8153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파급효과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12900" y="2413000"/>
            <a:ext cx="52324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교육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사회적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파급효과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26600" y="2413000"/>
            <a:ext cx="590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산업적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/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경제적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파급</a:t>
            </a:r>
            <a:r>
              <a:rPr lang="en-US" sz="48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>
                <a:solidFill>
                  <a:srgbClr val="000000"/>
                </a:solidFill>
                <a:ea typeface="Pretendard Bold"/>
              </a:rPr>
              <a:t>효과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8100" y="4318000"/>
            <a:ext cx="7607300" cy="346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117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교사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강사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평가를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보완하는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보조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도구로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1179"/>
              </a:lnSpc>
            </a:pPr>
            <a:r>
              <a:rPr lang="en-US" sz="3100" b="1" i="0" u="none" strike="noStrike" dirty="0">
                <a:solidFill>
                  <a:srgbClr val="D94925"/>
                </a:solidFill>
                <a:latin typeface="Pretendard Regular"/>
              </a:rPr>
              <a:t>            -&gt;</a:t>
            </a:r>
            <a:r>
              <a:rPr lang="ko-KR" sz="3100" b="1" i="0" u="none" strike="noStrike" dirty="0">
                <a:solidFill>
                  <a:srgbClr val="D94925"/>
                </a:solidFill>
                <a:ea typeface="Pretendard Regular"/>
              </a:rPr>
              <a:t>교육자</a:t>
            </a:r>
            <a:r>
              <a:rPr lang="en-US" sz="3100" b="1" i="0" u="none" strike="noStrike" dirty="0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100" b="1" i="0" u="none" strike="noStrike" dirty="0">
                <a:solidFill>
                  <a:srgbClr val="D94925"/>
                </a:solidFill>
                <a:ea typeface="Pretendard Regular"/>
              </a:rPr>
              <a:t>보조</a:t>
            </a:r>
            <a:r>
              <a:rPr lang="en-US" sz="3100" b="1" i="0" u="none" strike="noStrike" dirty="0">
                <a:solidFill>
                  <a:srgbClr val="D94925"/>
                </a:solidFill>
                <a:latin typeface="Pretendard Regular"/>
              </a:rPr>
              <a:t> AI </a:t>
            </a:r>
            <a:r>
              <a:rPr lang="ko-KR" sz="3100" b="1" i="0" u="none" strike="noStrike" dirty="0">
                <a:solidFill>
                  <a:srgbClr val="D94925"/>
                </a:solidFill>
                <a:ea typeface="Pretendard Regular"/>
              </a:rPr>
              <a:t>확장</a:t>
            </a:r>
            <a:r>
              <a:rPr lang="en-US" sz="3100" b="1" i="0" u="none" strike="noStrike" dirty="0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100" b="1" i="0" u="none" strike="noStrike" dirty="0">
                <a:solidFill>
                  <a:srgbClr val="D94925"/>
                </a:solidFill>
                <a:ea typeface="Pretendard Regular"/>
              </a:rPr>
              <a:t>가능성</a:t>
            </a:r>
          </a:p>
          <a:p>
            <a:pPr lvl="0" algn="l">
              <a:lnSpc>
                <a:spcPct val="121179"/>
              </a:lnSpc>
            </a:pPr>
            <a:endParaRPr lang="ko-KR" sz="3100" b="1" i="0" u="none" strike="noStrike" dirty="0">
              <a:solidFill>
                <a:srgbClr val="D94925"/>
              </a:solidFill>
              <a:ea typeface="Pretendard Regular"/>
            </a:endParaRPr>
          </a:p>
          <a:p>
            <a:pPr lvl="0" algn="l">
              <a:lnSpc>
                <a:spcPct val="121179"/>
              </a:lnSpc>
            </a:pPr>
            <a:endParaRPr lang="ko-KR" sz="3100" b="1" i="0" u="none" strike="noStrike" dirty="0">
              <a:solidFill>
                <a:srgbClr val="D94925"/>
              </a:solidFill>
              <a:ea typeface="Pretendard Regular"/>
            </a:endParaRPr>
          </a:p>
          <a:p>
            <a:pPr marL="342900" lvl="0" indent="-342900" algn="l">
              <a:lnSpc>
                <a:spcPct val="12117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공정성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확보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-&gt;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교육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격차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  <a:t>해소</a:t>
            </a:r>
            <a:br>
              <a:rPr lang="ko-KR" sz="3100" b="0" i="0" u="none" strike="noStrike" dirty="0">
                <a:solidFill>
                  <a:srgbClr val="000000"/>
                </a:solidFill>
                <a:ea typeface="Pretendard Regular"/>
              </a:rPr>
            </a:br>
            <a:r>
              <a:rPr lang="en-US" sz="3100" b="1" i="0" u="none" strike="noStrike" dirty="0">
                <a:solidFill>
                  <a:srgbClr val="D94925"/>
                </a:solidFill>
                <a:latin typeface="Pretendard Regular"/>
              </a:rPr>
              <a:t>        -&gt; </a:t>
            </a:r>
            <a:r>
              <a:rPr lang="ko-KR" sz="3100" b="1" i="0" u="none" strike="noStrike" dirty="0">
                <a:solidFill>
                  <a:srgbClr val="D94925"/>
                </a:solidFill>
                <a:ea typeface="Pretendard Regular"/>
              </a:rPr>
              <a:t>공교육</a:t>
            </a:r>
            <a:r>
              <a:rPr lang="en-US" sz="3100" b="1" i="0" u="none" strike="noStrike" dirty="0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100" b="1" i="0" u="none" strike="noStrike" dirty="0">
                <a:solidFill>
                  <a:srgbClr val="D94925"/>
                </a:solidFill>
                <a:ea typeface="Pretendard Regular"/>
              </a:rPr>
              <a:t>신뢰성</a:t>
            </a:r>
            <a:r>
              <a:rPr lang="en-US" sz="3100" b="1" i="0" u="none" strike="noStrike" dirty="0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100" b="1" i="0" u="none" strike="noStrike" dirty="0">
                <a:solidFill>
                  <a:srgbClr val="D94925"/>
                </a:solidFill>
                <a:ea typeface="Pretendard Regular"/>
              </a:rPr>
              <a:t>강화에</a:t>
            </a:r>
            <a:r>
              <a:rPr lang="en-US" sz="3100" b="1" i="0" u="none" strike="noStrike" dirty="0">
                <a:solidFill>
                  <a:srgbClr val="D94925"/>
                </a:solidFill>
                <a:latin typeface="Pretendard Regular"/>
              </a:rPr>
              <a:t> </a:t>
            </a:r>
            <a:r>
              <a:rPr lang="ko-KR" sz="3100" b="1" i="0" u="none" strike="noStrike" dirty="0">
                <a:solidFill>
                  <a:srgbClr val="D94925"/>
                </a:solidFill>
                <a:ea typeface="Pretendard Regular"/>
              </a:rPr>
              <a:t>기여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75800" y="4165600"/>
            <a:ext cx="7086600" cy="346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117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학원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대학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기업에서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발표력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훈련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도구로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b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ko-KR" sz="3100" b="1" i="0" u="none" strike="noStrike">
                <a:solidFill>
                  <a:srgbClr val="FC5230"/>
                </a:solidFill>
                <a:ea typeface="Pretendard Regular"/>
              </a:rPr>
              <a:t>상용화</a:t>
            </a:r>
            <a:r>
              <a:rPr lang="en-US" sz="31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FC5230"/>
                </a:solidFill>
                <a:ea typeface="Pretendard Regular"/>
              </a:rPr>
              <a:t>가능</a:t>
            </a:r>
          </a:p>
          <a:p>
            <a:pPr lvl="0" algn="l">
              <a:lnSpc>
                <a:spcPct val="121179"/>
              </a:lnSpc>
            </a:pPr>
            <a:endParaRPr lang="ko-KR" sz="3100" b="1" i="0" u="none" strike="noStrike">
              <a:solidFill>
                <a:srgbClr val="FC5230"/>
              </a:solidFill>
              <a:ea typeface="Pretendard Regular"/>
            </a:endParaRPr>
          </a:p>
          <a:p>
            <a:pPr lvl="0" algn="l">
              <a:lnSpc>
                <a:spcPct val="121179"/>
              </a:lnSpc>
            </a:pPr>
            <a:endParaRPr lang="ko-KR" sz="3100" b="1" i="0" u="none" strike="noStrike">
              <a:solidFill>
                <a:srgbClr val="FC5230"/>
              </a:solidFill>
              <a:ea typeface="Pretendard Regular"/>
            </a:endParaRPr>
          </a:p>
          <a:p>
            <a:pPr marL="342900" lvl="0" indent="-342900" algn="l">
              <a:lnSpc>
                <a:spcPct val="121179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에듀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테크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솔루션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시장에서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경량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AI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Regular"/>
              </a:rPr>
              <a:t>시스템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FC5230"/>
                </a:solidFill>
                <a:ea typeface="Pretendard Regular"/>
              </a:rPr>
              <a:t>제품화</a:t>
            </a:r>
            <a:r>
              <a:rPr lang="en-US" sz="31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FC5230"/>
                </a:solidFill>
                <a:ea typeface="Pretendard Regular"/>
              </a:rPr>
              <a:t>가능성</a:t>
            </a:r>
            <a:r>
              <a:rPr lang="en-US" sz="3100" b="1" i="0" u="none" strike="noStrike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3100" b="1" i="0" u="none" strike="noStrike">
                <a:solidFill>
                  <a:srgbClr val="FC5230"/>
                </a:solidFill>
                <a:ea typeface="Pretendard Regular"/>
              </a:rPr>
              <a:t>확보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36800" y="609600"/>
            <a:ext cx="23241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06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향후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발전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방향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4859000" y="6896100"/>
            <a:ext cx="3644900" cy="3644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-3238500" y="-3175000"/>
            <a:ext cx="9766300" cy="97663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829300" y="6946900"/>
            <a:ext cx="6629400" cy="69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900" b="0" i="0" u="none" strike="noStrike">
                <a:solidFill>
                  <a:srgbClr val="231F20"/>
                </a:solidFill>
                <a:ea typeface="NanumSquare Regular"/>
              </a:rPr>
              <a:t>자유롭게</a:t>
            </a:r>
            <a:r>
              <a:rPr lang="en-US" sz="3900" b="0" i="0" u="none" strike="noStrike">
                <a:solidFill>
                  <a:srgbClr val="231F20"/>
                </a:solidFill>
                <a:latin typeface="NanumSquare Regular"/>
              </a:rPr>
              <a:t> </a:t>
            </a:r>
            <a:r>
              <a:rPr lang="ko-KR" sz="3900" b="0" i="0" u="none" strike="noStrike">
                <a:solidFill>
                  <a:srgbClr val="231F20"/>
                </a:solidFill>
                <a:ea typeface="NanumSquare Regular"/>
              </a:rPr>
              <a:t>질문해주세요</a:t>
            </a:r>
            <a:r>
              <a:rPr lang="en-US" sz="3900" b="0" i="0" u="none" strike="noStrike">
                <a:solidFill>
                  <a:srgbClr val="231F20"/>
                </a:solidFill>
                <a:latin typeface="NanumSquare Regular"/>
              </a:rPr>
              <a:t>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00500" y="2501900"/>
            <a:ext cx="10287000" cy="4559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500" b="0" i="0" u="none" strike="noStrike">
                <a:solidFill>
                  <a:srgbClr val="3A4CA8"/>
                </a:solidFill>
                <a:latin typeface="NanumSquare ExtraBold"/>
              </a:rPr>
              <a:t>Q&amp;A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067300" y="558800"/>
            <a:ext cx="8153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프로젝트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목표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630400" y="584200"/>
            <a:ext cx="2743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01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프로젝트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개요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000" y="2857500"/>
            <a:ext cx="13754100" cy="2743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65800" y="3898900"/>
            <a:ext cx="104394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반복되는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발표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평가로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인한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심사자의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피로도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감소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0" y="3098800"/>
            <a:ext cx="2171700" cy="217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0" y="5816600"/>
            <a:ext cx="13754100" cy="27559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765800" y="6858000"/>
            <a:ext cx="10007600" cy="62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AI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를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통해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모든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팀에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대해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객관적이고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공정한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평가</a:t>
            </a:r>
            <a:r>
              <a:rPr lang="en-US" sz="3500" b="0" i="0" u="none" strike="noStrike">
                <a:solidFill>
                  <a:srgbClr val="000000"/>
                </a:solidFill>
                <a:latin typeface="NanumSquare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NanumSquare Bold"/>
              </a:rPr>
              <a:t>가능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8300" y="6045200"/>
            <a:ext cx="2222500" cy="2222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759700" y="2070100"/>
            <a:ext cx="27686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spc="-400">
                <a:solidFill>
                  <a:srgbClr val="5ABB66"/>
                </a:solidFill>
                <a:ea typeface="NanumSquare ExtraBold"/>
              </a:rPr>
              <a:t>심사자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185900" y="584200"/>
            <a:ext cx="318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02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문제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정의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해결방안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305300" y="4495800"/>
            <a:ext cx="98806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2.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문제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정의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및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 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해결</a:t>
            </a:r>
            <a:r>
              <a:rPr lang="en-US" sz="7800" b="0" i="0" u="none" strike="noStrike" dirty="0">
                <a:solidFill>
                  <a:srgbClr val="000000"/>
                </a:solidFill>
                <a:latin typeface="Pretendard Black"/>
              </a:rPr>
              <a:t> </a:t>
            </a:r>
            <a:r>
              <a:rPr lang="ko-KR" sz="7800" b="0" i="0" u="none" strike="noStrike" dirty="0">
                <a:solidFill>
                  <a:srgbClr val="000000"/>
                </a:solidFill>
                <a:ea typeface="Pretendard Black"/>
              </a:rPr>
              <a:t>방안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500" y="3225800"/>
            <a:ext cx="7581900" cy="5054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185900" y="584200"/>
            <a:ext cx="318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02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문제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정의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해결방안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67300" y="558800"/>
            <a:ext cx="8153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문제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정의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-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발표자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입장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4200" y="3556000"/>
            <a:ext cx="7835900" cy="43815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969500" y="4800600"/>
            <a:ext cx="7048500" cy="217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73470"/>
              </a:lnSpc>
            </a:pP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연습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후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객관적인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피드백을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받기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lvl="0" algn="l">
              <a:lnSpc>
                <a:spcPct val="173470"/>
              </a:lnSpc>
            </a:pP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내용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부족한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부분을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명확히</a:t>
            </a:r>
          </a:p>
          <a:p>
            <a:pPr lvl="0" algn="l">
              <a:lnSpc>
                <a:spcPct val="110390"/>
              </a:lnSpc>
            </a:pP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파악하기</a:t>
            </a:r>
            <a:r>
              <a:rPr lang="en-US" sz="33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 dirty="0">
                <a:solidFill>
                  <a:srgbClr val="000000"/>
                </a:solidFill>
                <a:ea typeface="Pretendard Regular"/>
              </a:rPr>
              <a:t>어려움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30100" y="3860800"/>
            <a:ext cx="23622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00" b="1" i="0" u="none" strike="noStrike">
                <a:solidFill>
                  <a:srgbClr val="000000"/>
                </a:solidFill>
                <a:ea typeface="Pretendard Regular"/>
              </a:rPr>
              <a:t>발표자</a:t>
            </a:r>
            <a:r>
              <a:rPr lang="en-US" sz="39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1" i="0" u="none" strike="noStrike">
                <a:solidFill>
                  <a:srgbClr val="000000"/>
                </a:solidFill>
                <a:ea typeface="Pretendard Regular"/>
              </a:rPr>
              <a:t>입장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185900" y="584200"/>
            <a:ext cx="318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02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문제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정의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해결방안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67300" y="558800"/>
            <a:ext cx="8153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문제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정의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-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평가자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입장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8100" y="2336800"/>
            <a:ext cx="8407400" cy="6743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296400" y="4102100"/>
            <a:ext cx="8039100" cy="3797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반복적인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채점은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오래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걸리고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b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   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피로도가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큼</a:t>
            </a:r>
          </a:p>
          <a:p>
            <a:pPr lvl="0" algn="l">
              <a:lnSpc>
                <a:spcPct val="10624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0624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주관적인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판단으로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인해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점수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일관성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b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</a:b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확보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어려움</a:t>
            </a:r>
          </a:p>
          <a:p>
            <a:pPr lvl="0" algn="l">
              <a:lnSpc>
                <a:spcPct val="106240"/>
              </a:lnSpc>
            </a:pPr>
            <a:endParaRPr lang="ko-KR" sz="3300" b="0" i="0" u="none" strike="noStrike">
              <a:solidFill>
                <a:srgbClr val="000000"/>
              </a:solidFill>
              <a:ea typeface="Pretendard Regular"/>
            </a:endParaRPr>
          </a:p>
          <a:p>
            <a:pPr lvl="0" algn="l">
              <a:lnSpc>
                <a:spcPct val="106240"/>
              </a:lnSpc>
            </a:pP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•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정리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기록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수작업으로</a:t>
            </a:r>
            <a:r>
              <a:rPr lang="en-US" sz="33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00" b="0" i="0" u="none" strike="noStrike">
                <a:solidFill>
                  <a:srgbClr val="000000"/>
                </a:solidFill>
                <a:ea typeface="Pretendard Regular"/>
              </a:rPr>
              <a:t>번거로움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80900" y="2781300"/>
            <a:ext cx="23622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3900" b="1" i="0" u="none" strike="noStrike">
                <a:solidFill>
                  <a:srgbClr val="000000"/>
                </a:solidFill>
                <a:ea typeface="Pretendard Regular"/>
              </a:rPr>
              <a:t>평가자</a:t>
            </a:r>
            <a:r>
              <a:rPr lang="en-US" sz="3900" b="1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900" b="1" i="0" u="none" strike="noStrike">
                <a:solidFill>
                  <a:srgbClr val="000000"/>
                </a:solidFill>
                <a:ea typeface="Pretendard Regular"/>
              </a:rPr>
              <a:t>입장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D1206AA2-9225-71D6-7BCB-C85EFFC63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536" y="2515507"/>
            <a:ext cx="7708900" cy="6172200"/>
          </a:xfrm>
          <a:prstGeom prst="rect">
            <a:avLst/>
          </a:prstGeom>
        </p:spPr>
      </p:pic>
      <p:sp>
        <p:nvSpPr>
          <p:cNvPr id="13" name="TextBox 8">
            <a:extLst>
              <a:ext uri="{FF2B5EF4-FFF2-40B4-BE49-F238E27FC236}">
                <a16:creationId xmlns:a16="http://schemas.microsoft.com/office/drawing/2014/main" id="{103D0F39-E7EA-65A7-8826-A19B38A2C482}"/>
              </a:ext>
            </a:extLst>
          </p:cNvPr>
          <p:cNvSpPr txBox="1"/>
          <p:nvPr/>
        </p:nvSpPr>
        <p:spPr>
          <a:xfrm>
            <a:off x="6214837" y="3683907"/>
            <a:ext cx="1879600" cy="736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내가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일관성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평가했나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?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2C244A9C-D2E6-2376-9B7D-B2E15A7F8541}"/>
              </a:ext>
            </a:extLst>
          </p:cNvPr>
          <p:cNvSpPr txBox="1"/>
          <p:nvPr/>
        </p:nvSpPr>
        <p:spPr>
          <a:xfrm>
            <a:off x="6468836" y="4992007"/>
            <a:ext cx="1549400" cy="901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참여자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에게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피드백도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보내줘야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 dirty="0">
                <a:solidFill>
                  <a:srgbClr val="000000"/>
                </a:solidFill>
                <a:ea typeface="Pretendard Regular"/>
              </a:rPr>
              <a:t>하는데</a:t>
            </a:r>
            <a:r>
              <a:rPr lang="en-US" sz="1700" b="0" i="0" u="none" strike="noStrike" dirty="0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82AE3DD7-27B9-A02F-AA12-B223371BB8CE}"/>
              </a:ext>
            </a:extLst>
          </p:cNvPr>
          <p:cNvSpPr txBox="1"/>
          <p:nvPr/>
        </p:nvSpPr>
        <p:spPr>
          <a:xfrm>
            <a:off x="1592036" y="6109607"/>
            <a:ext cx="15494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팀별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점수는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언제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다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00" b="0" i="0" u="none" strike="noStrike">
                <a:solidFill>
                  <a:srgbClr val="000000"/>
                </a:solidFill>
                <a:ea typeface="Pretendard Regular"/>
              </a:rPr>
              <a:t>기입하지</a:t>
            </a:r>
            <a:r>
              <a:rPr lang="en-US" sz="1700" b="0" i="0" u="none" strike="noStrike">
                <a:solidFill>
                  <a:srgbClr val="000000"/>
                </a:solidFill>
                <a:latin typeface="Pretendard Regular"/>
              </a:rPr>
              <a:t>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406400"/>
            <a:ext cx="16789400" cy="9283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9321800"/>
            <a:ext cx="17576800" cy="558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1917700"/>
            <a:ext cx="16192500" cy="254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900" y="2120900"/>
            <a:ext cx="10109200" cy="344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1800" y="3213100"/>
            <a:ext cx="3517900" cy="2438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5651500"/>
            <a:ext cx="6172200" cy="1219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8400" y="5549900"/>
            <a:ext cx="6375400" cy="1447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185900" y="584200"/>
            <a:ext cx="31877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500" b="0" i="0" u="none" strike="noStrike" spc="-300">
                <a:solidFill>
                  <a:srgbClr val="5D6DBE"/>
                </a:solidFill>
                <a:latin typeface="NanumSquare ExtraBold"/>
              </a:rPr>
              <a:t>02</a:t>
            </a:r>
            <a:r>
              <a:rPr lang="en-US" sz="2500" b="0" i="0" u="none" strike="noStrike" spc="-300">
                <a:solidFill>
                  <a:srgbClr val="ED7585"/>
                </a:solidFill>
                <a:latin typeface="NanumSquare ExtraBold"/>
              </a:rPr>
              <a:t> 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문제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정의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및</a:t>
            </a:r>
            <a:r>
              <a:rPr lang="en-US" sz="2500" b="0" i="0" u="none" strike="noStrike" spc="-300">
                <a:solidFill>
                  <a:srgbClr val="000000"/>
                </a:solidFill>
                <a:latin typeface="NanumSquare ExtraBold"/>
              </a:rPr>
              <a:t> </a:t>
            </a:r>
            <a:r>
              <a:rPr lang="ko-KR" sz="2500" b="0" i="0" u="none" strike="noStrike" spc="-300">
                <a:solidFill>
                  <a:srgbClr val="000000"/>
                </a:solidFill>
                <a:ea typeface="NanumSquare ExtraBold"/>
              </a:rPr>
              <a:t>해결방안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724400" y="431800"/>
            <a:ext cx="81534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선정</a:t>
            </a:r>
            <a:r>
              <a:rPr lang="en-US" sz="6500" b="0" i="0" u="none" strike="noStrike" spc="-700">
                <a:solidFill>
                  <a:srgbClr val="231F20"/>
                </a:solidFill>
                <a:latin typeface="NanumSquare ExtraBold"/>
              </a:rPr>
              <a:t> </a:t>
            </a:r>
            <a:r>
              <a:rPr lang="ko-KR" sz="6500" b="0" i="0" u="none" strike="noStrike" spc="-700">
                <a:solidFill>
                  <a:srgbClr val="231F20"/>
                </a:solidFill>
                <a:ea typeface="NanumSquare ExtraBold"/>
              </a:rPr>
              <a:t>배경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1900" y="7239000"/>
            <a:ext cx="3619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한국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경제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신문</a:t>
            </a: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, 2025.06.18.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23186" y="5724979"/>
            <a:ext cx="68834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00" b="1" i="0" u="none" strike="noStrike" dirty="0">
                <a:solidFill>
                  <a:srgbClr val="FC5230"/>
                </a:solidFill>
                <a:latin typeface="Pretendard Regular"/>
              </a:rPr>
              <a:t>AI </a:t>
            </a:r>
            <a:r>
              <a:rPr lang="ko-KR" sz="2600" b="1" i="0" u="none" strike="noStrike" dirty="0">
                <a:solidFill>
                  <a:srgbClr val="FC5230"/>
                </a:solidFill>
                <a:ea typeface="Pretendard Regular"/>
              </a:rPr>
              <a:t>평가</a:t>
            </a:r>
            <a:r>
              <a:rPr lang="en-US" sz="2600" b="1" i="0" u="none" strike="noStrike" dirty="0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Pretendard Regular"/>
              </a:rPr>
              <a:t>시스템</a:t>
            </a:r>
            <a:r>
              <a:rPr lang="en-US" sz="2600" b="1" i="0" u="none" strike="noStrike" dirty="0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Pretendard Regular"/>
              </a:rPr>
              <a:t>도입이</a:t>
            </a:r>
            <a:r>
              <a:rPr lang="en-US" sz="2600" b="1" i="0" u="none" strike="noStrike" dirty="0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Pretendard Regular"/>
              </a:rPr>
              <a:t>확대되고</a:t>
            </a:r>
            <a:r>
              <a:rPr lang="en-US" sz="2600" b="1" i="0" u="none" strike="noStrike" dirty="0">
                <a:solidFill>
                  <a:srgbClr val="FC5230"/>
                </a:solidFill>
                <a:latin typeface="Pretendard Regular"/>
              </a:rPr>
              <a:t> </a:t>
            </a:r>
            <a:r>
              <a:rPr lang="ko-KR" sz="2600" b="1" i="0" u="none" strike="noStrike" dirty="0">
                <a:solidFill>
                  <a:srgbClr val="FC5230"/>
                </a:solidFill>
                <a:ea typeface="Pretendard Regular"/>
              </a:rPr>
              <a:t>있음</a:t>
            </a:r>
          </a:p>
          <a:p>
            <a:pPr lvl="0" algn="l">
              <a:lnSpc>
                <a:spcPct val="99600"/>
              </a:lnSpc>
            </a:pPr>
            <a:endParaRPr lang="ko-KR" sz="2600" b="1" i="0" u="none" strike="noStrike" dirty="0">
              <a:solidFill>
                <a:srgbClr val="FC5230"/>
              </a:solidFill>
              <a:ea typeface="Pretendard Regular"/>
            </a:endParaRPr>
          </a:p>
          <a:p>
            <a:pPr lvl="0" algn="l">
              <a:lnSpc>
                <a:spcPct val="99600"/>
              </a:lnSpc>
            </a:pP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→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이는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교육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현장의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공정성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확보와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채점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효율성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향상을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목표로</a:t>
            </a:r>
            <a:r>
              <a:rPr lang="en-US" sz="2100" b="0" i="0" u="none" strike="noStrike" dirty="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100" b="0" i="0" u="none" strike="noStrike" dirty="0">
                <a:solidFill>
                  <a:srgbClr val="000000"/>
                </a:solidFill>
                <a:ea typeface="Pretendard Regular"/>
              </a:rPr>
              <a:t>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5877243-2945-277A-266F-E3B1C3AD0FD0}"/>
              </a:ext>
            </a:extLst>
          </p:cNvPr>
          <p:cNvCxnSpPr>
            <a:cxnSpLocks/>
          </p:cNvCxnSpPr>
          <p:nvPr/>
        </p:nvCxnSpPr>
        <p:spPr>
          <a:xfrm>
            <a:off x="7620000" y="6273800"/>
            <a:ext cx="1828800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9EF7761-86BA-C91B-881D-A93518246E1E}"/>
              </a:ext>
            </a:extLst>
          </p:cNvPr>
          <p:cNvSpPr/>
          <p:nvPr/>
        </p:nvSpPr>
        <p:spPr>
          <a:xfrm>
            <a:off x="9448800" y="5651500"/>
            <a:ext cx="6858000" cy="12445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1560</Words>
  <Application>Microsoft Office PowerPoint</Application>
  <PresentationFormat>사용자 지정</PresentationFormat>
  <Paragraphs>353</Paragraphs>
  <Slides>42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6" baseType="lpstr">
      <vt:lpstr>Calibri</vt:lpstr>
      <vt:lpstr>Noto Sans CJK KR Medium</vt:lpstr>
      <vt:lpstr>Pretendard Bold</vt:lpstr>
      <vt:lpstr>Pretendard Black</vt:lpstr>
      <vt:lpstr>Pretendard Regular</vt:lpstr>
      <vt:lpstr>Noto Sans CJK KR Regular</vt:lpstr>
      <vt:lpstr>NanumSquare Regular</vt:lpstr>
      <vt:lpstr>NanumBarunGothic Bold</vt:lpstr>
      <vt:lpstr>NanumSquare Bold</vt:lpstr>
      <vt:lpstr>Gmarket Sans Bold</vt:lpstr>
      <vt:lpstr>Arial</vt:lpstr>
      <vt:lpstr>Noto Sans CJK KR Bold</vt:lpstr>
      <vt:lpstr>NanumSquare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Jimin Lee</dc:creator>
  <cp:lastModifiedBy>진호 임</cp:lastModifiedBy>
  <cp:revision>8</cp:revision>
  <dcterms:created xsi:type="dcterms:W3CDTF">2006-08-16T00:00:00Z</dcterms:created>
  <dcterms:modified xsi:type="dcterms:W3CDTF">2025-07-18T08:24:24Z</dcterms:modified>
</cp:coreProperties>
</file>